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2" r:id="rId2"/>
    <p:sldId id="274" r:id="rId3"/>
    <p:sldId id="288" r:id="rId4"/>
    <p:sldId id="272" r:id="rId5"/>
    <p:sldId id="299" r:id="rId6"/>
    <p:sldId id="300" r:id="rId7"/>
    <p:sldId id="290" r:id="rId8"/>
    <p:sldId id="287" r:id="rId9"/>
    <p:sldId id="291" r:id="rId10"/>
    <p:sldId id="292" r:id="rId11"/>
    <p:sldId id="293" r:id="rId12"/>
    <p:sldId id="295" r:id="rId13"/>
    <p:sldId id="294" r:id="rId14"/>
    <p:sldId id="301" r:id="rId15"/>
    <p:sldId id="296" r:id="rId16"/>
    <p:sldId id="297" r:id="rId17"/>
    <p:sldId id="29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73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9C9071-2229-48CE-89D2-BEFA35E79D05}" type="datetimeFigureOut">
              <a:rPr lang="en-GB" smtClean="0"/>
              <a:t>11/01/2015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3019EE-2EA3-43EC-BAB7-2E5609816B51}" type="slidenum">
              <a:rPr lang="en-GB" smtClean="0"/>
              <a:t>‹#›</a:t>
            </a:fld>
            <a:endParaRPr lang="en-GB"/>
          </a:p>
        </p:txBody>
      </p:sp>
    </p:spTree>
    <p:extLst>
      <p:ext uri="{BB962C8B-B14F-4D97-AF65-F5344CB8AC3E}">
        <p14:creationId xmlns:p14="http://schemas.microsoft.com/office/powerpoint/2010/main" val="3092550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AA0AEDD-092D-4A33-8790-73C11C27F5BB}" type="datetime1">
              <a:rPr lang="en-GB" smtClean="0"/>
              <a:t>11/01/2015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3026002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3D968A-D1E4-429D-9C22-DB27F412AA8C}" type="datetime1">
              <a:rPr lang="en-GB" smtClean="0"/>
              <a:t>11/01/2015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2733856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220E71-6024-481A-82B7-AA60F03DE048}" type="datetime1">
              <a:rPr lang="en-GB" smtClean="0"/>
              <a:t>11/01/2015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333497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149226-7B0F-4DE8-B204-F541210BEE58}" type="datetime1">
              <a:rPr lang="en-GB" smtClean="0"/>
              <a:t>11/01/2015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368080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175186-5B00-4B84-B7AF-376EA45C86C2}" type="datetime1">
              <a:rPr lang="en-GB" smtClean="0"/>
              <a:t>11/01/2015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73307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F389A45-C0BA-45B6-AB0D-A0FC50E49C77}" type="datetime1">
              <a:rPr lang="en-GB" smtClean="0"/>
              <a:t>11/01/2015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2652095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E475504-3359-43A0-9388-26F456CB1E70}" type="datetime1">
              <a:rPr lang="en-GB" smtClean="0"/>
              <a:t>11/01/2015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3063477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BEA6AA-1929-448D-8B2A-EF2DE0DBC682}" type="datetime1">
              <a:rPr lang="en-GB" smtClean="0"/>
              <a:t>11/01/2015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1068685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366A6-7619-4E84-B069-F711153C0B0B}" type="datetime1">
              <a:rPr lang="en-GB" smtClean="0"/>
              <a:t>11/01/2015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1947637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6FAED-0DB0-4444-9E60-FDCDE167E285}" type="datetime1">
              <a:rPr lang="en-GB" smtClean="0"/>
              <a:t>11/01/2015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4236266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B3E25-E331-4F6D-800C-C3BA575C6692}" type="datetime1">
              <a:rPr lang="en-GB" smtClean="0"/>
              <a:t>11/01/2015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FF6570-A8F5-4A11-8D7A-57A931195504}" type="slidenum">
              <a:rPr lang="en-GB" smtClean="0"/>
              <a:t>‹#›</a:t>
            </a:fld>
            <a:endParaRPr lang="en-GB"/>
          </a:p>
        </p:txBody>
      </p:sp>
    </p:spTree>
    <p:extLst>
      <p:ext uri="{BB962C8B-B14F-4D97-AF65-F5344CB8AC3E}">
        <p14:creationId xmlns:p14="http://schemas.microsoft.com/office/powerpoint/2010/main" val="321853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C188B-0A84-41E7-B3C5-C6602BA0365E}" type="datetime1">
              <a:rPr lang="en-GB" smtClean="0"/>
              <a:t>11/01/2015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F6570-A8F5-4A11-8D7A-57A931195504}" type="slidenum">
              <a:rPr lang="en-GB" smtClean="0"/>
              <a:t>‹#›</a:t>
            </a:fld>
            <a:endParaRPr lang="en-GB"/>
          </a:p>
        </p:txBody>
      </p:sp>
    </p:spTree>
    <p:extLst>
      <p:ext uri="{BB962C8B-B14F-4D97-AF65-F5344CB8AC3E}">
        <p14:creationId xmlns:p14="http://schemas.microsoft.com/office/powerpoint/2010/main" val="3094751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560" y="260648"/>
            <a:ext cx="5856302" cy="850106"/>
          </a:xfrm>
          <a:solidFill>
            <a:schemeClr val="tx2">
              <a:lumMod val="75000"/>
            </a:schemeClr>
          </a:solidFill>
        </p:spPr>
        <p:txBody>
          <a:bodyPr>
            <a:normAutofit/>
          </a:bodyPr>
          <a:lstStyle/>
          <a:p>
            <a:r>
              <a:rPr lang="en-GB" dirty="0" smtClean="0">
                <a:solidFill>
                  <a:schemeClr val="bg1"/>
                </a:solidFill>
              </a:rPr>
              <a:t>Purpose of meeting</a:t>
            </a:r>
            <a:endParaRPr lang="en-GB" dirty="0">
              <a:solidFill>
                <a:schemeClr val="bg1"/>
              </a:solidFill>
            </a:endParaRPr>
          </a:p>
        </p:txBody>
      </p:sp>
      <p:sp>
        <p:nvSpPr>
          <p:cNvPr id="6" name="Down Arrow 5"/>
          <p:cNvSpPr/>
          <p:nvPr/>
        </p:nvSpPr>
        <p:spPr>
          <a:xfrm rot="2434420">
            <a:off x="2842927" y="1974401"/>
            <a:ext cx="565527" cy="1694542"/>
          </a:xfrm>
          <a:prstGeom prst="down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own Arrow 6"/>
          <p:cNvSpPr/>
          <p:nvPr/>
        </p:nvSpPr>
        <p:spPr>
          <a:xfrm rot="8531830">
            <a:off x="5489517" y="1906231"/>
            <a:ext cx="511652" cy="1781547"/>
          </a:xfrm>
          <a:prstGeom prst="down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Down Arrow 7"/>
          <p:cNvSpPr/>
          <p:nvPr/>
        </p:nvSpPr>
        <p:spPr>
          <a:xfrm rot="16200000">
            <a:off x="4172015" y="2897008"/>
            <a:ext cx="523219" cy="2027505"/>
          </a:xfrm>
          <a:prstGeom prst="down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3965582" y="1463894"/>
            <a:ext cx="1094258" cy="646331"/>
          </a:xfrm>
          <a:prstGeom prst="rect">
            <a:avLst/>
          </a:prstGeom>
          <a:solidFill>
            <a:schemeClr val="accent4">
              <a:lumMod val="75000"/>
            </a:schemeClr>
          </a:solidFill>
        </p:spPr>
        <p:txBody>
          <a:bodyPr wrap="square" rtlCol="0">
            <a:spAutoFit/>
          </a:bodyPr>
          <a:lstStyle/>
          <a:p>
            <a:r>
              <a:rPr lang="en-GB" sz="3600" dirty="0" smtClean="0">
                <a:solidFill>
                  <a:schemeClr val="bg1"/>
                </a:solidFill>
              </a:rPr>
              <a:t>God</a:t>
            </a:r>
            <a:endParaRPr lang="en-GB" sz="3600" dirty="0">
              <a:solidFill>
                <a:schemeClr val="bg1"/>
              </a:solidFill>
            </a:endParaRPr>
          </a:p>
        </p:txBody>
      </p:sp>
      <p:sp>
        <p:nvSpPr>
          <p:cNvPr id="12" name="TextBox 11"/>
          <p:cNvSpPr txBox="1"/>
          <p:nvPr/>
        </p:nvSpPr>
        <p:spPr>
          <a:xfrm>
            <a:off x="5676799" y="3615415"/>
            <a:ext cx="1631505" cy="523220"/>
          </a:xfrm>
          <a:prstGeom prst="rect">
            <a:avLst/>
          </a:prstGeom>
          <a:solidFill>
            <a:srgbClr val="00B050"/>
          </a:solidFill>
        </p:spPr>
        <p:txBody>
          <a:bodyPr wrap="square" rtlCol="0">
            <a:spAutoFit/>
          </a:bodyPr>
          <a:lstStyle/>
          <a:p>
            <a:r>
              <a:rPr lang="en-GB" sz="2800" dirty="0" smtClean="0">
                <a:solidFill>
                  <a:schemeClr val="bg1"/>
                </a:solidFill>
              </a:rPr>
              <a:t>Christians</a:t>
            </a:r>
            <a:endParaRPr lang="en-GB" sz="2800" dirty="0">
              <a:solidFill>
                <a:schemeClr val="bg1"/>
              </a:solidFill>
            </a:endParaRPr>
          </a:p>
        </p:txBody>
      </p:sp>
      <p:sp>
        <p:nvSpPr>
          <p:cNvPr id="18" name="TextBox 17"/>
          <p:cNvSpPr txBox="1"/>
          <p:nvPr/>
        </p:nvSpPr>
        <p:spPr>
          <a:xfrm>
            <a:off x="1584271" y="3649151"/>
            <a:ext cx="1631505" cy="523220"/>
          </a:xfrm>
          <a:prstGeom prst="rect">
            <a:avLst/>
          </a:prstGeom>
          <a:solidFill>
            <a:srgbClr val="00B050"/>
          </a:solidFill>
        </p:spPr>
        <p:txBody>
          <a:bodyPr wrap="square" rtlCol="0">
            <a:spAutoFit/>
          </a:bodyPr>
          <a:lstStyle/>
          <a:p>
            <a:r>
              <a:rPr lang="en-GB" sz="2800" dirty="0" smtClean="0">
                <a:solidFill>
                  <a:schemeClr val="bg1"/>
                </a:solidFill>
              </a:rPr>
              <a:t>Christians</a:t>
            </a:r>
            <a:endParaRPr lang="en-GB" sz="2800" dirty="0">
              <a:solidFill>
                <a:schemeClr val="bg1"/>
              </a:solidFill>
            </a:endParaRPr>
          </a:p>
        </p:txBody>
      </p:sp>
      <p:sp>
        <p:nvSpPr>
          <p:cNvPr id="3" name="TextBox 2"/>
          <p:cNvSpPr txBox="1"/>
          <p:nvPr/>
        </p:nvSpPr>
        <p:spPr>
          <a:xfrm>
            <a:off x="72008" y="4581128"/>
            <a:ext cx="9036496" cy="1938992"/>
          </a:xfrm>
          <a:prstGeom prst="rect">
            <a:avLst/>
          </a:prstGeom>
          <a:solidFill>
            <a:srgbClr val="FF0000"/>
          </a:solidFill>
        </p:spPr>
        <p:txBody>
          <a:bodyPr wrap="square" rtlCol="0">
            <a:spAutoFit/>
          </a:bodyPr>
          <a:lstStyle/>
          <a:p>
            <a:r>
              <a:rPr lang="en-GB" sz="3200" dirty="0" smtClean="0">
                <a:solidFill>
                  <a:schemeClr val="bg1"/>
                </a:solidFill>
              </a:rPr>
              <a:t>“let </a:t>
            </a:r>
            <a:r>
              <a:rPr lang="en-GB" sz="3200" dirty="0">
                <a:solidFill>
                  <a:schemeClr val="bg1"/>
                </a:solidFill>
              </a:rPr>
              <a:t>us consider how we may spur one another on </a:t>
            </a:r>
            <a:r>
              <a:rPr lang="en-GB" sz="3200" dirty="0" smtClean="0">
                <a:solidFill>
                  <a:schemeClr val="bg1"/>
                </a:solidFill>
              </a:rPr>
              <a:t>towards </a:t>
            </a:r>
            <a:r>
              <a:rPr lang="en-GB" sz="3200" dirty="0">
                <a:solidFill>
                  <a:schemeClr val="bg1"/>
                </a:solidFill>
              </a:rPr>
              <a:t>love and good deeds, </a:t>
            </a:r>
            <a:r>
              <a:rPr lang="en-GB" sz="3200" baseline="30000" dirty="0">
                <a:solidFill>
                  <a:schemeClr val="bg1"/>
                </a:solidFill>
              </a:rPr>
              <a:t>25 </a:t>
            </a:r>
            <a:r>
              <a:rPr lang="en-GB" sz="3200" dirty="0">
                <a:solidFill>
                  <a:schemeClr val="bg1"/>
                </a:solidFill>
              </a:rPr>
              <a:t>not giving up meeting </a:t>
            </a:r>
            <a:r>
              <a:rPr lang="en-GB" sz="3200" dirty="0" smtClean="0">
                <a:solidFill>
                  <a:schemeClr val="bg1"/>
                </a:solidFill>
              </a:rPr>
              <a:t>together</a:t>
            </a:r>
            <a:r>
              <a:rPr lang="en-GB" sz="3200" dirty="0">
                <a:solidFill>
                  <a:schemeClr val="bg1"/>
                </a:solidFill>
              </a:rPr>
              <a:t> as some are in the habit of </a:t>
            </a:r>
            <a:r>
              <a:rPr lang="en-GB" sz="3200" dirty="0" smtClean="0">
                <a:solidFill>
                  <a:schemeClr val="bg1"/>
                </a:solidFill>
              </a:rPr>
              <a:t>doing” </a:t>
            </a:r>
            <a:r>
              <a:rPr lang="en-GB" sz="2400" dirty="0" err="1" smtClean="0">
                <a:solidFill>
                  <a:schemeClr val="bg1"/>
                </a:solidFill>
              </a:rPr>
              <a:t>Heb</a:t>
            </a:r>
            <a:r>
              <a:rPr lang="en-GB" sz="2400" dirty="0" smtClean="0">
                <a:solidFill>
                  <a:schemeClr val="bg1"/>
                </a:solidFill>
              </a:rPr>
              <a:t> 10v24-25</a:t>
            </a:r>
            <a:endParaRPr lang="en-GB" sz="2400" dirty="0">
              <a:solidFill>
                <a:schemeClr val="bg1"/>
              </a:solidFill>
            </a:endParaRPr>
          </a:p>
        </p:txBody>
      </p:sp>
      <p:sp>
        <p:nvSpPr>
          <p:cNvPr id="4" name="Slide Number Placeholder 3"/>
          <p:cNvSpPr>
            <a:spLocks noGrp="1"/>
          </p:cNvSpPr>
          <p:nvPr>
            <p:ph type="sldNum" sz="quarter" idx="12"/>
          </p:nvPr>
        </p:nvSpPr>
        <p:spPr/>
        <p:txBody>
          <a:bodyPr/>
          <a:lstStyle/>
          <a:p>
            <a:fld id="{DDFF6570-A8F5-4A11-8D7A-57A931195504}" type="slidenum">
              <a:rPr lang="en-GB" smtClean="0"/>
              <a:t>1</a:t>
            </a:fld>
            <a:endParaRPr lang="en-GB"/>
          </a:p>
        </p:txBody>
      </p:sp>
      <p:sp>
        <p:nvSpPr>
          <p:cNvPr id="19" name="TextBox 18"/>
          <p:cNvSpPr txBox="1"/>
          <p:nvPr/>
        </p:nvSpPr>
        <p:spPr>
          <a:xfrm>
            <a:off x="1463919" y="1979576"/>
            <a:ext cx="1872208" cy="523220"/>
          </a:xfrm>
          <a:prstGeom prst="rect">
            <a:avLst/>
          </a:prstGeom>
          <a:solidFill>
            <a:srgbClr val="002060"/>
          </a:solidFill>
        </p:spPr>
        <p:txBody>
          <a:bodyPr wrap="square" rtlCol="0">
            <a:spAutoFit/>
          </a:bodyPr>
          <a:lstStyle/>
          <a:p>
            <a:r>
              <a:rPr lang="en-GB" sz="2800" dirty="0" smtClean="0">
                <a:solidFill>
                  <a:schemeClr val="bg1"/>
                </a:solidFill>
              </a:rPr>
              <a:t>Sacraments</a:t>
            </a:r>
            <a:endParaRPr lang="en-GB" sz="2800" dirty="0">
              <a:solidFill>
                <a:schemeClr val="bg1"/>
              </a:solidFill>
            </a:endParaRPr>
          </a:p>
        </p:txBody>
      </p:sp>
      <p:sp>
        <p:nvSpPr>
          <p:cNvPr id="20" name="TextBox 19"/>
          <p:cNvSpPr txBox="1"/>
          <p:nvPr/>
        </p:nvSpPr>
        <p:spPr>
          <a:xfrm>
            <a:off x="1455823" y="2560062"/>
            <a:ext cx="1099953" cy="523220"/>
          </a:xfrm>
          <a:prstGeom prst="rect">
            <a:avLst/>
          </a:prstGeom>
          <a:solidFill>
            <a:srgbClr val="002060"/>
          </a:solidFill>
        </p:spPr>
        <p:txBody>
          <a:bodyPr wrap="square" rtlCol="0">
            <a:spAutoFit/>
          </a:bodyPr>
          <a:lstStyle/>
          <a:p>
            <a:r>
              <a:rPr lang="en-GB" sz="2800" dirty="0" smtClean="0">
                <a:solidFill>
                  <a:schemeClr val="bg1"/>
                </a:solidFill>
              </a:rPr>
              <a:t>Word</a:t>
            </a:r>
            <a:endParaRPr lang="en-GB" sz="2800" dirty="0">
              <a:solidFill>
                <a:schemeClr val="bg1"/>
              </a:solidFill>
            </a:endParaRPr>
          </a:p>
        </p:txBody>
      </p:sp>
      <p:sp>
        <p:nvSpPr>
          <p:cNvPr id="22" name="TextBox 21"/>
          <p:cNvSpPr txBox="1"/>
          <p:nvPr/>
        </p:nvSpPr>
        <p:spPr>
          <a:xfrm>
            <a:off x="3770341" y="3680570"/>
            <a:ext cx="1099953" cy="523220"/>
          </a:xfrm>
          <a:prstGeom prst="rect">
            <a:avLst/>
          </a:prstGeom>
          <a:solidFill>
            <a:srgbClr val="002060"/>
          </a:solidFill>
        </p:spPr>
        <p:txBody>
          <a:bodyPr wrap="square" rtlCol="0">
            <a:spAutoFit/>
          </a:bodyPr>
          <a:lstStyle/>
          <a:p>
            <a:r>
              <a:rPr lang="en-GB" sz="2800" dirty="0" smtClean="0">
                <a:solidFill>
                  <a:schemeClr val="bg1"/>
                </a:solidFill>
              </a:rPr>
              <a:t>Gifts</a:t>
            </a:r>
            <a:endParaRPr lang="en-GB" sz="2800" dirty="0">
              <a:solidFill>
                <a:schemeClr val="bg1"/>
              </a:solidFill>
            </a:endParaRPr>
          </a:p>
        </p:txBody>
      </p:sp>
    </p:spTree>
    <p:extLst>
      <p:ext uri="{BB962C8B-B14F-4D97-AF65-F5344CB8AC3E}">
        <p14:creationId xmlns:p14="http://schemas.microsoft.com/office/powerpoint/2010/main" val="210789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0-#ppt_h/2"/>
                                          </p:val>
                                        </p:tav>
                                        <p:tav tm="100000">
                                          <p:val>
                                            <p:strVal val="#ppt_y"/>
                                          </p:val>
                                        </p:tav>
                                      </p:tavLst>
                                    </p:anim>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0" animBg="1"/>
      <p:bldP spid="2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58249"/>
            <a:ext cx="8208912" cy="5616624"/>
          </a:xfrm>
        </p:spPr>
        <p:txBody>
          <a:bodyPr>
            <a:noAutofit/>
          </a:bodyPr>
          <a:lstStyle/>
          <a:p>
            <a:r>
              <a:rPr lang="en-GB" sz="3000" dirty="0" smtClean="0">
                <a:solidFill>
                  <a:srgbClr val="FF0000"/>
                </a:solidFill>
              </a:rPr>
              <a:t>Natural response – we are made to praise</a:t>
            </a:r>
          </a:p>
          <a:p>
            <a:pPr lvl="1"/>
            <a:r>
              <a:rPr lang="en-GB" sz="2600" dirty="0" smtClean="0"/>
              <a:t>“All enjoyment spontaneously overflows into praise” C.S. Lewis</a:t>
            </a:r>
          </a:p>
          <a:p>
            <a:pPr lvl="1"/>
            <a:r>
              <a:rPr lang="en-GB" dirty="0" smtClean="0"/>
              <a:t>Wordsworth – on daffodils</a:t>
            </a:r>
          </a:p>
          <a:p>
            <a:pPr marL="457200" lvl="1" indent="0">
              <a:buNone/>
            </a:pPr>
            <a:r>
              <a:rPr lang="en-GB" dirty="0" smtClean="0"/>
              <a:t>	“For </a:t>
            </a:r>
            <a:r>
              <a:rPr lang="en-GB" dirty="0"/>
              <a:t>oft, when on my couch I </a:t>
            </a:r>
            <a:r>
              <a:rPr lang="en-GB" dirty="0" smtClean="0"/>
              <a:t>lie</a:t>
            </a:r>
          </a:p>
          <a:p>
            <a:pPr marL="457200" lvl="1" indent="0">
              <a:buNone/>
            </a:pPr>
            <a:r>
              <a:rPr lang="en-GB" dirty="0" smtClean="0"/>
              <a:t>	In </a:t>
            </a:r>
            <a:r>
              <a:rPr lang="en-GB" dirty="0"/>
              <a:t>vacant or in pensive mood,</a:t>
            </a:r>
          </a:p>
          <a:p>
            <a:pPr marL="457200" lvl="1" indent="0">
              <a:buNone/>
            </a:pPr>
            <a:r>
              <a:rPr lang="en-GB" dirty="0" smtClean="0"/>
              <a:t>	They </a:t>
            </a:r>
            <a:r>
              <a:rPr lang="en-GB" dirty="0"/>
              <a:t>flash upon that inward eye</a:t>
            </a:r>
          </a:p>
          <a:p>
            <a:pPr marL="457200" lvl="1" indent="0">
              <a:buNone/>
            </a:pPr>
            <a:r>
              <a:rPr lang="en-GB" dirty="0" smtClean="0"/>
              <a:t>	Which </a:t>
            </a:r>
            <a:r>
              <a:rPr lang="en-GB" dirty="0"/>
              <a:t>is the bliss of solitude;</a:t>
            </a:r>
          </a:p>
          <a:p>
            <a:pPr marL="457200" lvl="1" indent="0">
              <a:buNone/>
            </a:pPr>
            <a:r>
              <a:rPr lang="en-GB" dirty="0" smtClean="0"/>
              <a:t>	And </a:t>
            </a:r>
            <a:r>
              <a:rPr lang="en-GB" dirty="0"/>
              <a:t>then my heart with pleasure fills,</a:t>
            </a:r>
          </a:p>
          <a:p>
            <a:pPr marL="457200" lvl="1" indent="0">
              <a:buNone/>
            </a:pPr>
            <a:r>
              <a:rPr lang="en-GB" dirty="0" smtClean="0"/>
              <a:t>	And </a:t>
            </a:r>
            <a:r>
              <a:rPr lang="en-GB" dirty="0"/>
              <a:t>dances with the daffodils</a:t>
            </a:r>
            <a:r>
              <a:rPr lang="en-GB" dirty="0" smtClean="0"/>
              <a:t>.”</a:t>
            </a:r>
            <a:endParaRPr lang="en-GB" dirty="0"/>
          </a:p>
          <a:p>
            <a:pPr lvl="1"/>
            <a:endParaRPr lang="en-GB" sz="2600" dirty="0" smtClean="0"/>
          </a:p>
          <a:p>
            <a:endParaRPr lang="en-GB" sz="3000" dirty="0" smtClean="0"/>
          </a:p>
        </p:txBody>
      </p:sp>
      <p:sp>
        <p:nvSpPr>
          <p:cNvPr id="4" name="Slide Number Placeholder 3"/>
          <p:cNvSpPr>
            <a:spLocks noGrp="1"/>
          </p:cNvSpPr>
          <p:nvPr>
            <p:ph type="sldNum" sz="quarter" idx="12"/>
          </p:nvPr>
        </p:nvSpPr>
        <p:spPr/>
        <p:txBody>
          <a:bodyPr/>
          <a:lstStyle/>
          <a:p>
            <a:fld id="{DDFF6570-A8F5-4A11-8D7A-57A931195504}" type="slidenum">
              <a:rPr lang="en-GB" smtClean="0"/>
              <a:t>10</a:t>
            </a:fld>
            <a:endParaRPr lang="en-GB"/>
          </a:p>
        </p:txBody>
      </p:sp>
      <p:sp>
        <p:nvSpPr>
          <p:cNvPr id="6" name="Title 1"/>
          <p:cNvSpPr>
            <a:spLocks noGrp="1"/>
          </p:cNvSpPr>
          <p:nvPr>
            <p:ph type="title"/>
          </p:nvPr>
        </p:nvSpPr>
        <p:spPr>
          <a:xfrm>
            <a:off x="827584" y="260648"/>
            <a:ext cx="7283152" cy="850106"/>
          </a:xfrm>
          <a:solidFill>
            <a:schemeClr val="tx2">
              <a:lumMod val="75000"/>
            </a:schemeClr>
          </a:solidFill>
        </p:spPr>
        <p:txBody>
          <a:bodyPr>
            <a:normAutofit/>
          </a:bodyPr>
          <a:lstStyle/>
          <a:p>
            <a:r>
              <a:rPr lang="en-GB" dirty="0" smtClean="0">
                <a:solidFill>
                  <a:schemeClr val="bg1"/>
                </a:solidFill>
              </a:rPr>
              <a:t>Sung praise - Delights</a:t>
            </a:r>
            <a:endParaRPr lang="en-GB" dirty="0">
              <a:solidFill>
                <a:schemeClr val="bg1"/>
              </a:solidFill>
            </a:endParaRPr>
          </a:p>
        </p:txBody>
      </p:sp>
      <p:sp>
        <p:nvSpPr>
          <p:cNvPr id="5" name="Down Arrow 4"/>
          <p:cNvSpPr/>
          <p:nvPr/>
        </p:nvSpPr>
        <p:spPr>
          <a:xfrm rot="10800000" flipH="1">
            <a:off x="8316416" y="1628800"/>
            <a:ext cx="648072" cy="4536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39434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58249"/>
            <a:ext cx="8136904" cy="5616624"/>
          </a:xfrm>
        </p:spPr>
        <p:txBody>
          <a:bodyPr>
            <a:noAutofit/>
          </a:bodyPr>
          <a:lstStyle/>
          <a:p>
            <a:r>
              <a:rPr lang="en-GB" sz="3000" dirty="0" smtClean="0">
                <a:solidFill>
                  <a:srgbClr val="FF0000"/>
                </a:solidFill>
              </a:rPr>
              <a:t>God given response – we are made to praise</a:t>
            </a:r>
          </a:p>
          <a:p>
            <a:pPr lvl="1"/>
            <a:r>
              <a:rPr lang="en-GB" sz="2600" dirty="0" smtClean="0"/>
              <a:t>“All enjoyment spontaneously overflows into praise” </a:t>
            </a:r>
            <a:r>
              <a:rPr lang="en-GB" sz="2600" dirty="0" smtClean="0">
                <a:solidFill>
                  <a:schemeClr val="accent1"/>
                </a:solidFill>
              </a:rPr>
              <a:t>C.S. Lewis</a:t>
            </a:r>
          </a:p>
          <a:p>
            <a:pPr lvl="1"/>
            <a:r>
              <a:rPr lang="en-GB" sz="2600" dirty="0" smtClean="0"/>
              <a:t>“After the word of God, the noble art of music is the greatest treasure in all the world”  </a:t>
            </a:r>
            <a:r>
              <a:rPr lang="en-GB" sz="2600" dirty="0">
                <a:solidFill>
                  <a:schemeClr val="accent1"/>
                </a:solidFill>
              </a:rPr>
              <a:t>Martin Luther</a:t>
            </a:r>
          </a:p>
          <a:p>
            <a:pPr lvl="1"/>
            <a:r>
              <a:rPr lang="en-GB" sz="2600" dirty="0" smtClean="0"/>
              <a:t>Psalm 150v3-6 “praise him with the sounding of the  trumpets, praise him with the harp and the lyre, praise him with tambourine and dancing, praise him with strings and flute, praise him with the clash of cymbals, praise him with the resounding cymbals. Let everything that has breath praise the LORD. Praise the LORD.”</a:t>
            </a:r>
          </a:p>
          <a:p>
            <a:endParaRPr lang="en-GB" sz="3000" dirty="0" smtClean="0"/>
          </a:p>
        </p:txBody>
      </p:sp>
      <p:sp>
        <p:nvSpPr>
          <p:cNvPr id="4" name="Slide Number Placeholder 3"/>
          <p:cNvSpPr>
            <a:spLocks noGrp="1"/>
          </p:cNvSpPr>
          <p:nvPr>
            <p:ph type="sldNum" sz="quarter" idx="12"/>
          </p:nvPr>
        </p:nvSpPr>
        <p:spPr/>
        <p:txBody>
          <a:bodyPr/>
          <a:lstStyle/>
          <a:p>
            <a:fld id="{DDFF6570-A8F5-4A11-8D7A-57A931195504}" type="slidenum">
              <a:rPr lang="en-GB" smtClean="0"/>
              <a:t>11</a:t>
            </a:fld>
            <a:endParaRPr lang="en-GB"/>
          </a:p>
        </p:txBody>
      </p:sp>
      <p:sp>
        <p:nvSpPr>
          <p:cNvPr id="6" name="Title 1"/>
          <p:cNvSpPr>
            <a:spLocks noGrp="1"/>
          </p:cNvSpPr>
          <p:nvPr>
            <p:ph type="title"/>
          </p:nvPr>
        </p:nvSpPr>
        <p:spPr>
          <a:xfrm>
            <a:off x="827584" y="260648"/>
            <a:ext cx="7283152" cy="850106"/>
          </a:xfrm>
          <a:solidFill>
            <a:schemeClr val="tx2">
              <a:lumMod val="75000"/>
            </a:schemeClr>
          </a:solidFill>
        </p:spPr>
        <p:txBody>
          <a:bodyPr>
            <a:normAutofit/>
          </a:bodyPr>
          <a:lstStyle/>
          <a:p>
            <a:r>
              <a:rPr lang="en-GB" dirty="0" smtClean="0">
                <a:solidFill>
                  <a:schemeClr val="bg1"/>
                </a:solidFill>
              </a:rPr>
              <a:t>Sung praise - Delights</a:t>
            </a:r>
            <a:endParaRPr lang="en-GB" dirty="0">
              <a:solidFill>
                <a:schemeClr val="bg1"/>
              </a:solidFill>
            </a:endParaRPr>
          </a:p>
        </p:txBody>
      </p:sp>
      <p:sp>
        <p:nvSpPr>
          <p:cNvPr id="5" name="Down Arrow 4"/>
          <p:cNvSpPr/>
          <p:nvPr/>
        </p:nvSpPr>
        <p:spPr>
          <a:xfrm rot="10800000" flipH="1">
            <a:off x="8316416" y="1628800"/>
            <a:ext cx="648072" cy="4536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6995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96" y="1216193"/>
            <a:ext cx="8208912" cy="5616624"/>
          </a:xfrm>
        </p:spPr>
        <p:txBody>
          <a:bodyPr>
            <a:noAutofit/>
          </a:bodyPr>
          <a:lstStyle/>
          <a:p>
            <a:r>
              <a:rPr lang="en-GB" sz="3000" dirty="0" smtClean="0">
                <a:solidFill>
                  <a:srgbClr val="FF0000"/>
                </a:solidFill>
              </a:rPr>
              <a:t>We are made to praise</a:t>
            </a:r>
          </a:p>
          <a:p>
            <a:pPr lvl="1"/>
            <a:r>
              <a:rPr lang="en-GB" sz="2600" dirty="0" smtClean="0"/>
              <a:t>Psalm 150v6 “Let everything that has breath praise the L</a:t>
            </a:r>
            <a:r>
              <a:rPr lang="en-GB" sz="2400" dirty="0" smtClean="0"/>
              <a:t>ORD</a:t>
            </a:r>
            <a:r>
              <a:rPr lang="en-GB" sz="2600" dirty="0" smtClean="0"/>
              <a:t>.  Praise the L</a:t>
            </a:r>
            <a:r>
              <a:rPr lang="en-GB" sz="2400" dirty="0" smtClean="0"/>
              <a:t>ORD</a:t>
            </a:r>
            <a:r>
              <a:rPr lang="en-GB" sz="2600" dirty="0" smtClean="0"/>
              <a:t>.”</a:t>
            </a:r>
          </a:p>
          <a:p>
            <a:r>
              <a:rPr lang="en-GB" sz="3000" dirty="0" smtClean="0">
                <a:solidFill>
                  <a:srgbClr val="FF0000"/>
                </a:solidFill>
              </a:rPr>
              <a:t>Our divine/eternal purpose</a:t>
            </a:r>
          </a:p>
          <a:p>
            <a:pPr lvl="1"/>
            <a:r>
              <a:rPr lang="en-GB" sz="2600" dirty="0" smtClean="0"/>
              <a:t>We are “God’s special possession, that you may declare the praises of Him who called you” 1 Pet 2v9</a:t>
            </a:r>
          </a:p>
          <a:p>
            <a:pPr lvl="1"/>
            <a:r>
              <a:rPr lang="en-GB" sz="2600" dirty="0" smtClean="0"/>
              <a:t>Rev 5v13 ‘Then I heard every creature in heaven and on earth and under the earth and on the sea, and all that is in them, singing:</a:t>
            </a:r>
          </a:p>
          <a:p>
            <a:pPr marL="914400" lvl="2" indent="0">
              <a:buNone/>
            </a:pPr>
            <a:r>
              <a:rPr lang="en-GB" sz="2600" dirty="0"/>
              <a:t>“To him who sits on the throne and </a:t>
            </a:r>
            <a:r>
              <a:rPr lang="en-GB" sz="2600" dirty="0" smtClean="0"/>
              <a:t>to </a:t>
            </a:r>
            <a:r>
              <a:rPr lang="en-GB" sz="2600" dirty="0"/>
              <a:t>the Lamb be praise and honour and glory and power for ever and ever</a:t>
            </a:r>
            <a:r>
              <a:rPr lang="en-GB" sz="2600" dirty="0" smtClean="0"/>
              <a:t>”’ </a:t>
            </a:r>
            <a:r>
              <a:rPr lang="en-GB" sz="2600" b="1" dirty="0" smtClean="0"/>
              <a:t> 	</a:t>
            </a:r>
            <a:endParaRPr lang="en-GB" sz="2600" b="1" dirty="0"/>
          </a:p>
          <a:p>
            <a:pPr lvl="1"/>
            <a:endParaRPr lang="en-GB" sz="2600" dirty="0" smtClean="0"/>
          </a:p>
          <a:p>
            <a:pPr lvl="1"/>
            <a:endParaRPr lang="en-GB" sz="2600" dirty="0" smtClean="0"/>
          </a:p>
          <a:p>
            <a:endParaRPr lang="en-GB" sz="3000" dirty="0" smtClean="0"/>
          </a:p>
        </p:txBody>
      </p:sp>
      <p:sp>
        <p:nvSpPr>
          <p:cNvPr id="4" name="Slide Number Placeholder 3"/>
          <p:cNvSpPr>
            <a:spLocks noGrp="1"/>
          </p:cNvSpPr>
          <p:nvPr>
            <p:ph type="sldNum" sz="quarter" idx="12"/>
          </p:nvPr>
        </p:nvSpPr>
        <p:spPr/>
        <p:txBody>
          <a:bodyPr/>
          <a:lstStyle/>
          <a:p>
            <a:fld id="{DDFF6570-A8F5-4A11-8D7A-57A931195504}" type="slidenum">
              <a:rPr lang="en-GB" smtClean="0"/>
              <a:t>12</a:t>
            </a:fld>
            <a:endParaRPr lang="en-GB"/>
          </a:p>
        </p:txBody>
      </p:sp>
      <p:sp>
        <p:nvSpPr>
          <p:cNvPr id="6" name="Title 1"/>
          <p:cNvSpPr>
            <a:spLocks noGrp="1"/>
          </p:cNvSpPr>
          <p:nvPr>
            <p:ph type="title"/>
          </p:nvPr>
        </p:nvSpPr>
        <p:spPr>
          <a:xfrm>
            <a:off x="827584" y="260648"/>
            <a:ext cx="7283152" cy="850106"/>
          </a:xfrm>
          <a:solidFill>
            <a:schemeClr val="tx2">
              <a:lumMod val="75000"/>
            </a:schemeClr>
          </a:solidFill>
        </p:spPr>
        <p:txBody>
          <a:bodyPr>
            <a:normAutofit/>
          </a:bodyPr>
          <a:lstStyle/>
          <a:p>
            <a:r>
              <a:rPr lang="en-GB" dirty="0" smtClean="0">
                <a:solidFill>
                  <a:schemeClr val="bg1"/>
                </a:solidFill>
              </a:rPr>
              <a:t>Sung praise - Delights</a:t>
            </a:r>
            <a:endParaRPr lang="en-GB" dirty="0">
              <a:solidFill>
                <a:schemeClr val="bg1"/>
              </a:solidFill>
            </a:endParaRPr>
          </a:p>
        </p:txBody>
      </p:sp>
      <p:sp>
        <p:nvSpPr>
          <p:cNvPr id="5" name="Down Arrow 4"/>
          <p:cNvSpPr/>
          <p:nvPr/>
        </p:nvSpPr>
        <p:spPr>
          <a:xfrm rot="10800000" flipH="1">
            <a:off x="8316416" y="1628800"/>
            <a:ext cx="648072" cy="4536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65684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96" y="1216193"/>
            <a:ext cx="8208912" cy="5616624"/>
          </a:xfrm>
        </p:spPr>
        <p:txBody>
          <a:bodyPr>
            <a:noAutofit/>
          </a:bodyPr>
          <a:lstStyle/>
          <a:p>
            <a:r>
              <a:rPr lang="en-GB" sz="3000" dirty="0" smtClean="0">
                <a:solidFill>
                  <a:srgbClr val="FF0000"/>
                </a:solidFill>
              </a:rPr>
              <a:t>Natural response – we are made to praise</a:t>
            </a:r>
          </a:p>
          <a:p>
            <a:r>
              <a:rPr lang="en-GB" sz="3000" dirty="0" smtClean="0">
                <a:solidFill>
                  <a:srgbClr val="FF0000"/>
                </a:solidFill>
              </a:rPr>
              <a:t>Our divine/eternal purpose</a:t>
            </a:r>
          </a:p>
          <a:p>
            <a:r>
              <a:rPr lang="en-GB" sz="3000" dirty="0" smtClean="0">
                <a:solidFill>
                  <a:srgbClr val="FF0000"/>
                </a:solidFill>
              </a:rPr>
              <a:t>Our response to wonderful truth</a:t>
            </a:r>
          </a:p>
          <a:p>
            <a:pPr lvl="1"/>
            <a:r>
              <a:rPr lang="en-GB" sz="2600" dirty="0" smtClean="0"/>
              <a:t>Not merely subjective – </a:t>
            </a:r>
          </a:p>
          <a:p>
            <a:pPr lvl="1"/>
            <a:r>
              <a:rPr lang="en-GB" sz="2600" dirty="0" smtClean="0"/>
              <a:t>Psalm 89v1-2</a:t>
            </a:r>
          </a:p>
          <a:p>
            <a:pPr marL="457200" lvl="1" indent="0">
              <a:buNone/>
            </a:pPr>
            <a:r>
              <a:rPr lang="en-GB" sz="2400" dirty="0" smtClean="0"/>
              <a:t>	“I </a:t>
            </a:r>
            <a:r>
              <a:rPr lang="en-GB" sz="2400" dirty="0"/>
              <a:t>will sing of the Lord’s great love for ever;</a:t>
            </a:r>
            <a:br>
              <a:rPr lang="en-GB" sz="2400" dirty="0"/>
            </a:br>
            <a:r>
              <a:rPr lang="en-GB" sz="2400" dirty="0"/>
              <a:t>    </a:t>
            </a:r>
            <a:r>
              <a:rPr lang="en-GB" sz="2400" dirty="0" smtClean="0"/>
              <a:t>	  with </a:t>
            </a:r>
            <a:r>
              <a:rPr lang="en-GB" sz="2400" dirty="0"/>
              <a:t>my mouth I will make your faithfulness known</a:t>
            </a:r>
            <a:br>
              <a:rPr lang="en-GB" sz="2400" dirty="0"/>
            </a:br>
            <a:r>
              <a:rPr lang="en-GB" sz="2400" dirty="0"/>
              <a:t>   </a:t>
            </a:r>
            <a:r>
              <a:rPr lang="en-GB" sz="2400" dirty="0" smtClean="0"/>
              <a:t>	</a:t>
            </a:r>
            <a:r>
              <a:rPr lang="en-GB" sz="2400" dirty="0"/>
              <a:t> </a:t>
            </a:r>
            <a:r>
              <a:rPr lang="en-GB" sz="2400" dirty="0" smtClean="0"/>
              <a:t> through </a:t>
            </a:r>
            <a:r>
              <a:rPr lang="en-GB" sz="2400" dirty="0"/>
              <a:t>all generations.</a:t>
            </a:r>
            <a:br>
              <a:rPr lang="en-GB" sz="2400" dirty="0"/>
            </a:br>
            <a:r>
              <a:rPr lang="en-GB" sz="2400" dirty="0" smtClean="0"/>
              <a:t>	 </a:t>
            </a:r>
            <a:r>
              <a:rPr lang="en-GB" sz="2400" dirty="0"/>
              <a:t> I will declare that your love stands firm for ever,</a:t>
            </a:r>
            <a:br>
              <a:rPr lang="en-GB" sz="2400" dirty="0"/>
            </a:br>
            <a:r>
              <a:rPr lang="en-GB" sz="2400" dirty="0"/>
              <a:t>  </a:t>
            </a:r>
            <a:r>
              <a:rPr lang="en-GB" sz="2400" dirty="0" smtClean="0"/>
              <a:t>	</a:t>
            </a:r>
            <a:r>
              <a:rPr lang="en-GB" sz="2400" dirty="0"/>
              <a:t>  that you have established your faithfulness in heaven </a:t>
            </a:r>
            <a:r>
              <a:rPr lang="en-GB" sz="2400" dirty="0" smtClean="0"/>
              <a:t>	  itself.”</a:t>
            </a:r>
            <a:endParaRPr lang="en-GB" sz="2400" dirty="0"/>
          </a:p>
        </p:txBody>
      </p:sp>
      <p:sp>
        <p:nvSpPr>
          <p:cNvPr id="4" name="Slide Number Placeholder 3"/>
          <p:cNvSpPr>
            <a:spLocks noGrp="1"/>
          </p:cNvSpPr>
          <p:nvPr>
            <p:ph type="sldNum" sz="quarter" idx="12"/>
          </p:nvPr>
        </p:nvSpPr>
        <p:spPr/>
        <p:txBody>
          <a:bodyPr/>
          <a:lstStyle/>
          <a:p>
            <a:fld id="{DDFF6570-A8F5-4A11-8D7A-57A931195504}" type="slidenum">
              <a:rPr lang="en-GB" smtClean="0"/>
              <a:t>13</a:t>
            </a:fld>
            <a:endParaRPr lang="en-GB"/>
          </a:p>
        </p:txBody>
      </p:sp>
      <p:sp>
        <p:nvSpPr>
          <p:cNvPr id="6" name="Title 1"/>
          <p:cNvSpPr>
            <a:spLocks noGrp="1"/>
          </p:cNvSpPr>
          <p:nvPr>
            <p:ph type="title"/>
          </p:nvPr>
        </p:nvSpPr>
        <p:spPr>
          <a:xfrm>
            <a:off x="827584" y="260648"/>
            <a:ext cx="7283152" cy="850106"/>
          </a:xfrm>
          <a:solidFill>
            <a:schemeClr val="tx2">
              <a:lumMod val="75000"/>
            </a:schemeClr>
          </a:solidFill>
        </p:spPr>
        <p:txBody>
          <a:bodyPr>
            <a:normAutofit/>
          </a:bodyPr>
          <a:lstStyle/>
          <a:p>
            <a:r>
              <a:rPr lang="en-GB" dirty="0" smtClean="0">
                <a:solidFill>
                  <a:schemeClr val="bg1"/>
                </a:solidFill>
              </a:rPr>
              <a:t>Sung praise - Delights</a:t>
            </a:r>
            <a:endParaRPr lang="en-GB" dirty="0">
              <a:solidFill>
                <a:schemeClr val="bg1"/>
              </a:solidFill>
            </a:endParaRPr>
          </a:p>
        </p:txBody>
      </p:sp>
      <p:sp>
        <p:nvSpPr>
          <p:cNvPr id="5" name="Down Arrow 4"/>
          <p:cNvSpPr/>
          <p:nvPr/>
        </p:nvSpPr>
        <p:spPr>
          <a:xfrm rot="10800000" flipH="1">
            <a:off x="8316416" y="1628800"/>
            <a:ext cx="648072" cy="4536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5741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96" y="1216193"/>
            <a:ext cx="8208912" cy="5616624"/>
          </a:xfrm>
        </p:spPr>
        <p:txBody>
          <a:bodyPr>
            <a:noAutofit/>
          </a:bodyPr>
          <a:lstStyle/>
          <a:p>
            <a:r>
              <a:rPr lang="en-GB" sz="3000" dirty="0" smtClean="0">
                <a:solidFill>
                  <a:srgbClr val="FF0000"/>
                </a:solidFill>
              </a:rPr>
              <a:t>Natural response – we are made to praise</a:t>
            </a:r>
          </a:p>
          <a:p>
            <a:r>
              <a:rPr lang="en-GB" sz="3000" dirty="0" smtClean="0">
                <a:solidFill>
                  <a:srgbClr val="FF0000"/>
                </a:solidFill>
              </a:rPr>
              <a:t>Our divine/eternal purpose</a:t>
            </a:r>
          </a:p>
          <a:p>
            <a:r>
              <a:rPr lang="en-GB" sz="3000" dirty="0" smtClean="0">
                <a:solidFill>
                  <a:srgbClr val="FF0000"/>
                </a:solidFill>
              </a:rPr>
              <a:t>Our response to wonderful truth (V)</a:t>
            </a:r>
          </a:p>
          <a:p>
            <a:pPr marL="457200" lvl="1" indent="0">
              <a:buNone/>
            </a:pPr>
            <a:r>
              <a:rPr lang="en-GB" sz="2600" dirty="0"/>
              <a:t>1 Peter </a:t>
            </a:r>
            <a:r>
              <a:rPr lang="en-GB" sz="2600" dirty="0" smtClean="0"/>
              <a:t>2v9-10  But </a:t>
            </a:r>
            <a:r>
              <a:rPr lang="en-GB" sz="2600" dirty="0"/>
              <a:t>you are a chosen people, a royal priesthood, a holy nation, </a:t>
            </a:r>
            <a:r>
              <a:rPr lang="en-GB" sz="2600" b="1" dirty="0"/>
              <a:t>God’s special possession</a:t>
            </a:r>
            <a:r>
              <a:rPr lang="en-GB" sz="2600" dirty="0"/>
              <a:t>, that you may declare the </a:t>
            </a:r>
            <a:r>
              <a:rPr lang="en-GB" sz="2600" b="1" dirty="0"/>
              <a:t>praises</a:t>
            </a:r>
            <a:r>
              <a:rPr lang="en-GB" sz="2600" dirty="0"/>
              <a:t> of him </a:t>
            </a:r>
            <a:r>
              <a:rPr lang="en-GB" sz="2600" b="1" dirty="0"/>
              <a:t>who called you out of darkness into his wonderful light.</a:t>
            </a:r>
            <a:r>
              <a:rPr lang="en-GB" sz="2600" dirty="0"/>
              <a:t> </a:t>
            </a:r>
          </a:p>
          <a:p>
            <a:pPr marL="457200" lvl="1" indent="0">
              <a:buNone/>
            </a:pPr>
            <a:r>
              <a:rPr lang="en-GB" sz="2600" b="1" baseline="30000" dirty="0"/>
              <a:t>10 </a:t>
            </a:r>
            <a:r>
              <a:rPr lang="en-GB" sz="2600" dirty="0"/>
              <a:t>Once you were not a people, but now you are the people of God; </a:t>
            </a:r>
            <a:r>
              <a:rPr lang="en-GB" sz="2600" b="1" dirty="0"/>
              <a:t>once you had not received mercy, but now you have received mercy</a:t>
            </a:r>
            <a:r>
              <a:rPr lang="en-GB" sz="2600" b="1" dirty="0" smtClean="0"/>
              <a:t>.</a:t>
            </a:r>
            <a:endParaRPr lang="en-GB" sz="3000" dirty="0" smtClean="0"/>
          </a:p>
        </p:txBody>
      </p:sp>
      <p:sp>
        <p:nvSpPr>
          <p:cNvPr id="4" name="Slide Number Placeholder 3"/>
          <p:cNvSpPr>
            <a:spLocks noGrp="1"/>
          </p:cNvSpPr>
          <p:nvPr>
            <p:ph type="sldNum" sz="quarter" idx="12"/>
          </p:nvPr>
        </p:nvSpPr>
        <p:spPr/>
        <p:txBody>
          <a:bodyPr/>
          <a:lstStyle/>
          <a:p>
            <a:fld id="{DDFF6570-A8F5-4A11-8D7A-57A931195504}" type="slidenum">
              <a:rPr lang="en-GB" smtClean="0"/>
              <a:t>14</a:t>
            </a:fld>
            <a:endParaRPr lang="en-GB"/>
          </a:p>
        </p:txBody>
      </p:sp>
      <p:sp>
        <p:nvSpPr>
          <p:cNvPr id="6" name="Title 1"/>
          <p:cNvSpPr>
            <a:spLocks noGrp="1"/>
          </p:cNvSpPr>
          <p:nvPr>
            <p:ph type="title"/>
          </p:nvPr>
        </p:nvSpPr>
        <p:spPr>
          <a:xfrm>
            <a:off x="827584" y="260648"/>
            <a:ext cx="7283152" cy="850106"/>
          </a:xfrm>
          <a:solidFill>
            <a:schemeClr val="tx2">
              <a:lumMod val="75000"/>
            </a:schemeClr>
          </a:solidFill>
        </p:spPr>
        <p:txBody>
          <a:bodyPr>
            <a:normAutofit/>
          </a:bodyPr>
          <a:lstStyle/>
          <a:p>
            <a:r>
              <a:rPr lang="en-GB" dirty="0" smtClean="0">
                <a:solidFill>
                  <a:schemeClr val="bg1"/>
                </a:solidFill>
              </a:rPr>
              <a:t>Sung praise - Delights</a:t>
            </a:r>
            <a:endParaRPr lang="en-GB" dirty="0">
              <a:solidFill>
                <a:schemeClr val="bg1"/>
              </a:solidFill>
            </a:endParaRPr>
          </a:p>
        </p:txBody>
      </p:sp>
      <p:sp>
        <p:nvSpPr>
          <p:cNvPr id="5" name="Down Arrow 4"/>
          <p:cNvSpPr/>
          <p:nvPr/>
        </p:nvSpPr>
        <p:spPr>
          <a:xfrm rot="10800000" flipH="1">
            <a:off x="8316416" y="1628800"/>
            <a:ext cx="648072" cy="4536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8559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96" y="1216193"/>
            <a:ext cx="8208912" cy="5616624"/>
          </a:xfrm>
        </p:spPr>
        <p:txBody>
          <a:bodyPr>
            <a:noAutofit/>
          </a:bodyPr>
          <a:lstStyle/>
          <a:p>
            <a:r>
              <a:rPr lang="en-GB" sz="3000" dirty="0" smtClean="0">
                <a:solidFill>
                  <a:srgbClr val="FF0000"/>
                </a:solidFill>
              </a:rPr>
              <a:t>Natural response – we are made to praise</a:t>
            </a:r>
          </a:p>
          <a:p>
            <a:r>
              <a:rPr lang="en-GB" sz="3000" dirty="0" smtClean="0">
                <a:solidFill>
                  <a:srgbClr val="FF0000"/>
                </a:solidFill>
              </a:rPr>
              <a:t>Our divine/eternal purpose</a:t>
            </a:r>
          </a:p>
          <a:p>
            <a:r>
              <a:rPr lang="en-GB" sz="3000" dirty="0" smtClean="0">
                <a:solidFill>
                  <a:srgbClr val="FF0000"/>
                </a:solidFill>
              </a:rPr>
              <a:t>Our response to wonderful truth</a:t>
            </a:r>
          </a:p>
          <a:p>
            <a:r>
              <a:rPr lang="en-GB" sz="3000" dirty="0" smtClean="0">
                <a:solidFill>
                  <a:srgbClr val="FF0000"/>
                </a:solidFill>
              </a:rPr>
              <a:t>A means of instruction</a:t>
            </a:r>
            <a:r>
              <a:rPr lang="en-GB" sz="3000" dirty="0" smtClean="0"/>
              <a:t>	</a:t>
            </a:r>
          </a:p>
          <a:p>
            <a:pPr lvl="1"/>
            <a:r>
              <a:rPr lang="en-GB" dirty="0" smtClean="0"/>
              <a:t>“I don’t mind who writes the theological books as long as I can write the hymns”</a:t>
            </a:r>
          </a:p>
          <a:p>
            <a:pPr lvl="2"/>
            <a:r>
              <a:rPr lang="en-GB" sz="2600" dirty="0" smtClean="0"/>
              <a:t>Must be true</a:t>
            </a:r>
          </a:p>
          <a:p>
            <a:pPr lvl="2"/>
            <a:r>
              <a:rPr lang="en-GB" sz="2600" dirty="0" smtClean="0"/>
              <a:t>Must be clear</a:t>
            </a:r>
          </a:p>
          <a:p>
            <a:pPr lvl="2"/>
            <a:r>
              <a:rPr lang="en-GB" sz="2600" dirty="0" smtClean="0"/>
              <a:t>Must be God focussed</a:t>
            </a:r>
          </a:p>
        </p:txBody>
      </p:sp>
      <p:sp>
        <p:nvSpPr>
          <p:cNvPr id="4" name="Slide Number Placeholder 3"/>
          <p:cNvSpPr>
            <a:spLocks noGrp="1"/>
          </p:cNvSpPr>
          <p:nvPr>
            <p:ph type="sldNum" sz="quarter" idx="12"/>
          </p:nvPr>
        </p:nvSpPr>
        <p:spPr/>
        <p:txBody>
          <a:bodyPr/>
          <a:lstStyle/>
          <a:p>
            <a:fld id="{DDFF6570-A8F5-4A11-8D7A-57A931195504}" type="slidenum">
              <a:rPr lang="en-GB" smtClean="0"/>
              <a:t>15</a:t>
            </a:fld>
            <a:endParaRPr lang="en-GB"/>
          </a:p>
        </p:txBody>
      </p:sp>
      <p:sp>
        <p:nvSpPr>
          <p:cNvPr id="6" name="Title 1"/>
          <p:cNvSpPr>
            <a:spLocks noGrp="1"/>
          </p:cNvSpPr>
          <p:nvPr>
            <p:ph type="title"/>
          </p:nvPr>
        </p:nvSpPr>
        <p:spPr>
          <a:xfrm>
            <a:off x="827584" y="260648"/>
            <a:ext cx="7283152" cy="850106"/>
          </a:xfrm>
          <a:solidFill>
            <a:schemeClr val="tx2">
              <a:lumMod val="75000"/>
            </a:schemeClr>
          </a:solidFill>
        </p:spPr>
        <p:txBody>
          <a:bodyPr>
            <a:normAutofit/>
          </a:bodyPr>
          <a:lstStyle/>
          <a:p>
            <a:r>
              <a:rPr lang="en-GB" dirty="0" smtClean="0">
                <a:solidFill>
                  <a:schemeClr val="bg1"/>
                </a:solidFill>
              </a:rPr>
              <a:t>Sung praise - Delights</a:t>
            </a:r>
            <a:endParaRPr lang="en-GB" dirty="0">
              <a:solidFill>
                <a:schemeClr val="bg1"/>
              </a:solidFill>
            </a:endParaRPr>
          </a:p>
        </p:txBody>
      </p:sp>
      <p:sp>
        <p:nvSpPr>
          <p:cNvPr id="5" name="Down Arrow 4"/>
          <p:cNvSpPr/>
          <p:nvPr/>
        </p:nvSpPr>
        <p:spPr>
          <a:xfrm rot="10800000" flipH="1">
            <a:off x="8316416" y="1628800"/>
            <a:ext cx="648072" cy="4536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6769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own Arrow 9"/>
          <p:cNvSpPr/>
          <p:nvPr/>
        </p:nvSpPr>
        <p:spPr>
          <a:xfrm rot="16200000">
            <a:off x="4076458" y="4897637"/>
            <a:ext cx="792088" cy="2605600"/>
          </a:xfrm>
          <a:prstGeom prst="down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30696" y="1216193"/>
            <a:ext cx="8208912" cy="5616624"/>
          </a:xfrm>
        </p:spPr>
        <p:txBody>
          <a:bodyPr>
            <a:noAutofit/>
          </a:bodyPr>
          <a:lstStyle/>
          <a:p>
            <a:r>
              <a:rPr lang="en-GB" sz="3000" dirty="0" smtClean="0">
                <a:solidFill>
                  <a:srgbClr val="FF0000"/>
                </a:solidFill>
              </a:rPr>
              <a:t>Natural response – we are made to praise</a:t>
            </a:r>
          </a:p>
          <a:p>
            <a:r>
              <a:rPr lang="en-GB" sz="3000" dirty="0" smtClean="0">
                <a:solidFill>
                  <a:srgbClr val="FF0000"/>
                </a:solidFill>
              </a:rPr>
              <a:t>Our divine/eternal purpose</a:t>
            </a:r>
          </a:p>
          <a:p>
            <a:r>
              <a:rPr lang="en-GB" sz="3000" dirty="0" smtClean="0">
                <a:solidFill>
                  <a:srgbClr val="FF0000"/>
                </a:solidFill>
              </a:rPr>
              <a:t>Our response to wonderful truth</a:t>
            </a:r>
          </a:p>
          <a:p>
            <a:r>
              <a:rPr lang="en-GB" sz="3000" dirty="0" smtClean="0">
                <a:solidFill>
                  <a:srgbClr val="FF0000"/>
                </a:solidFill>
              </a:rPr>
              <a:t>A means of instruction</a:t>
            </a:r>
            <a:r>
              <a:rPr lang="en-GB" sz="3000" dirty="0" smtClean="0"/>
              <a:t>	</a:t>
            </a:r>
          </a:p>
          <a:p>
            <a:r>
              <a:rPr lang="en-GB" sz="3000" dirty="0" smtClean="0">
                <a:solidFill>
                  <a:srgbClr val="FF0000"/>
                </a:solidFill>
              </a:rPr>
              <a:t>A means of encouragement</a:t>
            </a:r>
          </a:p>
          <a:p>
            <a:pPr lvl="1"/>
            <a:r>
              <a:rPr lang="en-GB" sz="2600" dirty="0" smtClean="0"/>
              <a:t>“Once </a:t>
            </a:r>
            <a:r>
              <a:rPr lang="en-GB" sz="2600" dirty="0"/>
              <a:t>you were not a people, but now you are the people of </a:t>
            </a:r>
            <a:r>
              <a:rPr lang="en-GB" sz="2600" dirty="0" smtClean="0"/>
              <a:t>God” 1 Pet 2v10a</a:t>
            </a:r>
          </a:p>
          <a:p>
            <a:pPr lvl="1"/>
            <a:r>
              <a:rPr lang="en-GB" sz="2600" dirty="0" smtClean="0"/>
              <a:t>“Speak to one another with psalms, hymns and spiritual songs.”  </a:t>
            </a:r>
            <a:r>
              <a:rPr lang="en-GB" sz="2600" dirty="0" err="1" smtClean="0"/>
              <a:t>Eph</a:t>
            </a:r>
            <a:r>
              <a:rPr lang="en-GB" sz="2600" dirty="0" smtClean="0"/>
              <a:t> 5v19</a:t>
            </a:r>
          </a:p>
          <a:p>
            <a:pPr lvl="1"/>
            <a:endParaRPr lang="en-GB" sz="2600" dirty="0" smtClean="0"/>
          </a:p>
        </p:txBody>
      </p:sp>
      <p:sp>
        <p:nvSpPr>
          <p:cNvPr id="4" name="Slide Number Placeholder 3"/>
          <p:cNvSpPr>
            <a:spLocks noGrp="1"/>
          </p:cNvSpPr>
          <p:nvPr>
            <p:ph type="sldNum" sz="quarter" idx="12"/>
          </p:nvPr>
        </p:nvSpPr>
        <p:spPr/>
        <p:txBody>
          <a:bodyPr/>
          <a:lstStyle/>
          <a:p>
            <a:fld id="{DDFF6570-A8F5-4A11-8D7A-57A931195504}" type="slidenum">
              <a:rPr lang="en-GB" smtClean="0"/>
              <a:t>16</a:t>
            </a:fld>
            <a:endParaRPr lang="en-GB"/>
          </a:p>
        </p:txBody>
      </p:sp>
      <p:sp>
        <p:nvSpPr>
          <p:cNvPr id="6" name="Title 1"/>
          <p:cNvSpPr>
            <a:spLocks noGrp="1"/>
          </p:cNvSpPr>
          <p:nvPr>
            <p:ph type="title"/>
          </p:nvPr>
        </p:nvSpPr>
        <p:spPr>
          <a:xfrm>
            <a:off x="827584" y="260648"/>
            <a:ext cx="7283152" cy="850106"/>
          </a:xfrm>
          <a:solidFill>
            <a:schemeClr val="tx2">
              <a:lumMod val="75000"/>
            </a:schemeClr>
          </a:solidFill>
        </p:spPr>
        <p:txBody>
          <a:bodyPr>
            <a:normAutofit/>
          </a:bodyPr>
          <a:lstStyle/>
          <a:p>
            <a:r>
              <a:rPr lang="en-GB" dirty="0" smtClean="0">
                <a:solidFill>
                  <a:schemeClr val="bg1"/>
                </a:solidFill>
              </a:rPr>
              <a:t>Sung praise - Delights</a:t>
            </a:r>
            <a:endParaRPr lang="en-GB" dirty="0">
              <a:solidFill>
                <a:schemeClr val="bg1"/>
              </a:solidFill>
            </a:endParaRPr>
          </a:p>
        </p:txBody>
      </p:sp>
      <p:sp>
        <p:nvSpPr>
          <p:cNvPr id="5" name="Down Arrow 4"/>
          <p:cNvSpPr/>
          <p:nvPr/>
        </p:nvSpPr>
        <p:spPr>
          <a:xfrm rot="10800000" flipH="1">
            <a:off x="8316416" y="1628800"/>
            <a:ext cx="648072" cy="4536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607159" y="5877272"/>
            <a:ext cx="2088232" cy="646331"/>
          </a:xfrm>
          <a:prstGeom prst="rect">
            <a:avLst/>
          </a:prstGeom>
          <a:solidFill>
            <a:srgbClr val="00B050"/>
          </a:solidFill>
        </p:spPr>
        <p:txBody>
          <a:bodyPr wrap="square" rtlCol="0">
            <a:spAutoFit/>
          </a:bodyPr>
          <a:lstStyle/>
          <a:p>
            <a:r>
              <a:rPr lang="en-GB" sz="3600" dirty="0" smtClean="0">
                <a:solidFill>
                  <a:schemeClr val="bg1"/>
                </a:solidFill>
              </a:rPr>
              <a:t>Christians</a:t>
            </a:r>
            <a:endParaRPr lang="en-GB" sz="3600" dirty="0">
              <a:solidFill>
                <a:schemeClr val="bg1"/>
              </a:solidFill>
            </a:endParaRPr>
          </a:p>
        </p:txBody>
      </p:sp>
      <p:sp>
        <p:nvSpPr>
          <p:cNvPr id="8" name="TextBox 7"/>
          <p:cNvSpPr txBox="1"/>
          <p:nvPr/>
        </p:nvSpPr>
        <p:spPr>
          <a:xfrm>
            <a:off x="3717819" y="5938826"/>
            <a:ext cx="1099953" cy="523220"/>
          </a:xfrm>
          <a:prstGeom prst="rect">
            <a:avLst/>
          </a:prstGeom>
          <a:solidFill>
            <a:srgbClr val="002060"/>
          </a:solidFill>
        </p:spPr>
        <p:txBody>
          <a:bodyPr wrap="square" rtlCol="0">
            <a:spAutoFit/>
          </a:bodyPr>
          <a:lstStyle/>
          <a:p>
            <a:r>
              <a:rPr lang="en-GB" sz="2800" dirty="0" smtClean="0">
                <a:solidFill>
                  <a:schemeClr val="bg1"/>
                </a:solidFill>
              </a:rPr>
              <a:t>Gifts</a:t>
            </a:r>
            <a:endParaRPr lang="en-GB" sz="2800" dirty="0">
              <a:solidFill>
                <a:schemeClr val="bg1"/>
              </a:solidFill>
            </a:endParaRPr>
          </a:p>
        </p:txBody>
      </p:sp>
      <p:sp>
        <p:nvSpPr>
          <p:cNvPr id="9" name="TextBox 8"/>
          <p:cNvSpPr txBox="1"/>
          <p:nvPr/>
        </p:nvSpPr>
        <p:spPr>
          <a:xfrm>
            <a:off x="6084168" y="5877272"/>
            <a:ext cx="2088232" cy="646331"/>
          </a:xfrm>
          <a:prstGeom prst="rect">
            <a:avLst/>
          </a:prstGeom>
          <a:solidFill>
            <a:srgbClr val="00B050"/>
          </a:solidFill>
        </p:spPr>
        <p:txBody>
          <a:bodyPr wrap="square" rtlCol="0">
            <a:spAutoFit/>
          </a:bodyPr>
          <a:lstStyle/>
          <a:p>
            <a:r>
              <a:rPr lang="en-GB" sz="3600" dirty="0" smtClean="0">
                <a:solidFill>
                  <a:schemeClr val="bg1"/>
                </a:solidFill>
              </a:rPr>
              <a:t>Christians</a:t>
            </a:r>
            <a:endParaRPr lang="en-GB" sz="3600" dirty="0">
              <a:solidFill>
                <a:schemeClr val="bg1"/>
              </a:solidFill>
            </a:endParaRPr>
          </a:p>
        </p:txBody>
      </p:sp>
    </p:spTree>
    <p:extLst>
      <p:ext uri="{BB962C8B-B14F-4D97-AF65-F5344CB8AC3E}">
        <p14:creationId xmlns:p14="http://schemas.microsoft.com/office/powerpoint/2010/main" val="242132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96" y="1216193"/>
            <a:ext cx="8208912" cy="5616624"/>
          </a:xfrm>
        </p:spPr>
        <p:txBody>
          <a:bodyPr>
            <a:noAutofit/>
          </a:bodyPr>
          <a:lstStyle/>
          <a:p>
            <a:r>
              <a:rPr lang="en-GB" sz="3000" dirty="0" smtClean="0">
                <a:solidFill>
                  <a:srgbClr val="FF0000"/>
                </a:solidFill>
              </a:rPr>
              <a:t>Natural response – we are made to praise</a:t>
            </a:r>
          </a:p>
          <a:p>
            <a:r>
              <a:rPr lang="en-GB" sz="3000" dirty="0" smtClean="0">
                <a:solidFill>
                  <a:srgbClr val="FF0000"/>
                </a:solidFill>
              </a:rPr>
              <a:t>Our divine/eternal purpose</a:t>
            </a:r>
          </a:p>
          <a:p>
            <a:r>
              <a:rPr lang="en-GB" sz="3000" dirty="0" smtClean="0">
                <a:solidFill>
                  <a:srgbClr val="FF0000"/>
                </a:solidFill>
              </a:rPr>
              <a:t>Our response to wonderful truth</a:t>
            </a:r>
          </a:p>
          <a:p>
            <a:r>
              <a:rPr lang="en-GB" sz="3000" dirty="0" smtClean="0">
                <a:solidFill>
                  <a:srgbClr val="FF0000"/>
                </a:solidFill>
              </a:rPr>
              <a:t>A means of instruction</a:t>
            </a:r>
            <a:r>
              <a:rPr lang="en-GB" sz="3000" dirty="0" smtClean="0"/>
              <a:t>	</a:t>
            </a:r>
          </a:p>
          <a:p>
            <a:r>
              <a:rPr lang="en-GB" sz="3000" dirty="0" smtClean="0">
                <a:solidFill>
                  <a:srgbClr val="FF0000"/>
                </a:solidFill>
              </a:rPr>
              <a:t>A means of encouragement</a:t>
            </a:r>
          </a:p>
          <a:p>
            <a:r>
              <a:rPr lang="en-GB" sz="3000" dirty="0" smtClean="0">
                <a:solidFill>
                  <a:srgbClr val="FF0000"/>
                </a:solidFill>
              </a:rPr>
              <a:t>Our approach to music and singing in worship?</a:t>
            </a:r>
          </a:p>
          <a:p>
            <a:pPr lvl="1"/>
            <a:r>
              <a:rPr lang="en-GB" sz="2600" dirty="0" smtClean="0"/>
              <a:t>With a serving heart (</a:t>
            </a:r>
            <a:r>
              <a:rPr lang="en-GB" sz="2600" dirty="0" err="1" smtClean="0"/>
              <a:t>Heb</a:t>
            </a:r>
            <a:r>
              <a:rPr lang="en-GB" sz="2600" dirty="0" smtClean="0"/>
              <a:t> 10v24-25)</a:t>
            </a:r>
          </a:p>
          <a:p>
            <a:pPr lvl="1"/>
            <a:r>
              <a:rPr lang="en-GB" sz="2600" dirty="0" smtClean="0"/>
              <a:t>With an engaged mind</a:t>
            </a:r>
          </a:p>
          <a:p>
            <a:pPr lvl="1"/>
            <a:r>
              <a:rPr lang="en-GB" sz="2600" dirty="0" smtClean="0"/>
              <a:t>With emotion – joy, gratitude, sadness, awe </a:t>
            </a:r>
          </a:p>
          <a:p>
            <a:pPr lvl="1"/>
            <a:r>
              <a:rPr lang="en-GB" sz="2600" dirty="0" smtClean="0"/>
              <a:t>Seeking to honour God and edify our brothers</a:t>
            </a:r>
          </a:p>
        </p:txBody>
      </p:sp>
      <p:sp>
        <p:nvSpPr>
          <p:cNvPr id="4" name="Slide Number Placeholder 3"/>
          <p:cNvSpPr>
            <a:spLocks noGrp="1"/>
          </p:cNvSpPr>
          <p:nvPr>
            <p:ph type="sldNum" sz="quarter" idx="12"/>
          </p:nvPr>
        </p:nvSpPr>
        <p:spPr/>
        <p:txBody>
          <a:bodyPr/>
          <a:lstStyle/>
          <a:p>
            <a:fld id="{DDFF6570-A8F5-4A11-8D7A-57A931195504}" type="slidenum">
              <a:rPr lang="en-GB" smtClean="0"/>
              <a:t>17</a:t>
            </a:fld>
            <a:endParaRPr lang="en-GB"/>
          </a:p>
        </p:txBody>
      </p:sp>
      <p:sp>
        <p:nvSpPr>
          <p:cNvPr id="6" name="Title 1"/>
          <p:cNvSpPr>
            <a:spLocks noGrp="1"/>
          </p:cNvSpPr>
          <p:nvPr>
            <p:ph type="title"/>
          </p:nvPr>
        </p:nvSpPr>
        <p:spPr>
          <a:xfrm>
            <a:off x="827584" y="260648"/>
            <a:ext cx="7283152" cy="850106"/>
          </a:xfrm>
          <a:solidFill>
            <a:schemeClr val="tx2">
              <a:lumMod val="75000"/>
            </a:schemeClr>
          </a:solidFill>
        </p:spPr>
        <p:txBody>
          <a:bodyPr>
            <a:normAutofit/>
          </a:bodyPr>
          <a:lstStyle/>
          <a:p>
            <a:r>
              <a:rPr lang="en-GB" dirty="0" smtClean="0">
                <a:solidFill>
                  <a:schemeClr val="bg1"/>
                </a:solidFill>
              </a:rPr>
              <a:t>Sung praise - Delights</a:t>
            </a:r>
            <a:endParaRPr lang="en-GB" dirty="0">
              <a:solidFill>
                <a:schemeClr val="bg1"/>
              </a:solidFill>
            </a:endParaRPr>
          </a:p>
        </p:txBody>
      </p:sp>
      <p:sp>
        <p:nvSpPr>
          <p:cNvPr id="5" name="Down Arrow 4"/>
          <p:cNvSpPr/>
          <p:nvPr/>
        </p:nvSpPr>
        <p:spPr>
          <a:xfrm rot="10800000" flipH="1">
            <a:off x="8316416" y="1628800"/>
            <a:ext cx="648072" cy="4536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1593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tx2">
              <a:lumMod val="75000"/>
            </a:schemeClr>
          </a:solidFill>
        </p:spPr>
        <p:txBody>
          <a:bodyPr>
            <a:normAutofit/>
          </a:bodyPr>
          <a:lstStyle/>
          <a:p>
            <a:r>
              <a:rPr lang="en-GB" dirty="0" smtClean="0">
                <a:solidFill>
                  <a:schemeClr val="bg1"/>
                </a:solidFill>
              </a:rPr>
              <a:t>3 D model of church services </a:t>
            </a:r>
            <a:endParaRPr lang="en-GB" dirty="0">
              <a:solidFill>
                <a:schemeClr val="bg1"/>
              </a:solidFill>
            </a:endParaRPr>
          </a:p>
        </p:txBody>
      </p:sp>
      <p:sp>
        <p:nvSpPr>
          <p:cNvPr id="6" name="Down Arrow 5"/>
          <p:cNvSpPr/>
          <p:nvPr/>
        </p:nvSpPr>
        <p:spPr>
          <a:xfrm rot="2434420">
            <a:off x="2440484" y="1905269"/>
            <a:ext cx="792088" cy="3679570"/>
          </a:xfrm>
          <a:prstGeom prst="down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own Arrow 6"/>
          <p:cNvSpPr/>
          <p:nvPr/>
        </p:nvSpPr>
        <p:spPr>
          <a:xfrm rot="8531830">
            <a:off x="5379258" y="1982092"/>
            <a:ext cx="792088" cy="3425622"/>
          </a:xfrm>
          <a:prstGeom prst="down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Down Arrow 7"/>
          <p:cNvSpPr/>
          <p:nvPr/>
        </p:nvSpPr>
        <p:spPr>
          <a:xfrm rot="16200000">
            <a:off x="4076458" y="4456032"/>
            <a:ext cx="792088" cy="2605600"/>
          </a:xfrm>
          <a:prstGeom prst="down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3945648" y="1376269"/>
            <a:ext cx="1134126" cy="707886"/>
          </a:xfrm>
          <a:prstGeom prst="rect">
            <a:avLst/>
          </a:prstGeom>
          <a:solidFill>
            <a:schemeClr val="accent4">
              <a:lumMod val="75000"/>
            </a:schemeClr>
          </a:solidFill>
        </p:spPr>
        <p:txBody>
          <a:bodyPr wrap="square" rtlCol="0">
            <a:spAutoFit/>
          </a:bodyPr>
          <a:lstStyle/>
          <a:p>
            <a:r>
              <a:rPr lang="en-GB" sz="4000" dirty="0" smtClean="0">
                <a:solidFill>
                  <a:schemeClr val="bg1"/>
                </a:solidFill>
              </a:rPr>
              <a:t>God</a:t>
            </a:r>
            <a:endParaRPr lang="en-GB" sz="4000" dirty="0">
              <a:solidFill>
                <a:schemeClr val="bg1"/>
              </a:solidFill>
            </a:endParaRPr>
          </a:p>
        </p:txBody>
      </p:sp>
      <p:sp>
        <p:nvSpPr>
          <p:cNvPr id="11" name="TextBox 10"/>
          <p:cNvSpPr txBox="1"/>
          <p:nvPr/>
        </p:nvSpPr>
        <p:spPr>
          <a:xfrm>
            <a:off x="611560" y="5349584"/>
            <a:ext cx="2088232" cy="646331"/>
          </a:xfrm>
          <a:prstGeom prst="rect">
            <a:avLst/>
          </a:prstGeom>
          <a:solidFill>
            <a:srgbClr val="00B050"/>
          </a:solidFill>
        </p:spPr>
        <p:txBody>
          <a:bodyPr wrap="square" rtlCol="0">
            <a:spAutoFit/>
          </a:bodyPr>
          <a:lstStyle/>
          <a:p>
            <a:r>
              <a:rPr lang="en-GB" sz="3600" dirty="0" smtClean="0">
                <a:solidFill>
                  <a:schemeClr val="bg1"/>
                </a:solidFill>
              </a:rPr>
              <a:t>Christians</a:t>
            </a:r>
            <a:endParaRPr lang="en-GB" sz="3600" dirty="0">
              <a:solidFill>
                <a:schemeClr val="bg1"/>
              </a:solidFill>
            </a:endParaRPr>
          </a:p>
        </p:txBody>
      </p:sp>
      <p:sp>
        <p:nvSpPr>
          <p:cNvPr id="12" name="TextBox 11"/>
          <p:cNvSpPr txBox="1"/>
          <p:nvPr/>
        </p:nvSpPr>
        <p:spPr>
          <a:xfrm>
            <a:off x="6182460" y="5366072"/>
            <a:ext cx="2016224" cy="646331"/>
          </a:xfrm>
          <a:prstGeom prst="rect">
            <a:avLst/>
          </a:prstGeom>
          <a:solidFill>
            <a:srgbClr val="00B050"/>
          </a:solidFill>
        </p:spPr>
        <p:txBody>
          <a:bodyPr wrap="square" rtlCol="0">
            <a:spAutoFit/>
          </a:bodyPr>
          <a:lstStyle/>
          <a:p>
            <a:r>
              <a:rPr lang="en-GB" sz="3600" dirty="0" smtClean="0">
                <a:solidFill>
                  <a:schemeClr val="bg1"/>
                </a:solidFill>
              </a:rPr>
              <a:t>Christians</a:t>
            </a:r>
            <a:endParaRPr lang="en-GB" sz="3600" dirty="0">
              <a:solidFill>
                <a:schemeClr val="bg1"/>
              </a:solidFill>
            </a:endParaRPr>
          </a:p>
        </p:txBody>
      </p:sp>
      <p:sp>
        <p:nvSpPr>
          <p:cNvPr id="13" name="TextBox 12"/>
          <p:cNvSpPr txBox="1"/>
          <p:nvPr/>
        </p:nvSpPr>
        <p:spPr>
          <a:xfrm>
            <a:off x="1898133" y="3089715"/>
            <a:ext cx="1872208" cy="523220"/>
          </a:xfrm>
          <a:prstGeom prst="rect">
            <a:avLst/>
          </a:prstGeom>
          <a:solidFill>
            <a:srgbClr val="002060"/>
          </a:solidFill>
        </p:spPr>
        <p:txBody>
          <a:bodyPr wrap="square" rtlCol="0">
            <a:spAutoFit/>
          </a:bodyPr>
          <a:lstStyle/>
          <a:p>
            <a:r>
              <a:rPr lang="en-GB" sz="2800" dirty="0" smtClean="0">
                <a:solidFill>
                  <a:schemeClr val="bg1"/>
                </a:solidFill>
              </a:rPr>
              <a:t>Sacraments</a:t>
            </a:r>
            <a:endParaRPr lang="en-GB" sz="2800" dirty="0">
              <a:solidFill>
                <a:schemeClr val="bg1"/>
              </a:solidFill>
            </a:endParaRPr>
          </a:p>
        </p:txBody>
      </p:sp>
      <p:sp>
        <p:nvSpPr>
          <p:cNvPr id="14" name="TextBox 13"/>
          <p:cNvSpPr txBox="1"/>
          <p:nvPr/>
        </p:nvSpPr>
        <p:spPr>
          <a:xfrm>
            <a:off x="1979319" y="3761404"/>
            <a:ext cx="1099953" cy="523220"/>
          </a:xfrm>
          <a:prstGeom prst="rect">
            <a:avLst/>
          </a:prstGeom>
          <a:solidFill>
            <a:srgbClr val="002060"/>
          </a:solidFill>
        </p:spPr>
        <p:txBody>
          <a:bodyPr wrap="square" rtlCol="0">
            <a:spAutoFit/>
          </a:bodyPr>
          <a:lstStyle/>
          <a:p>
            <a:r>
              <a:rPr lang="en-GB" sz="2800" dirty="0" smtClean="0">
                <a:solidFill>
                  <a:schemeClr val="bg1"/>
                </a:solidFill>
              </a:rPr>
              <a:t>Word</a:t>
            </a:r>
            <a:endParaRPr lang="en-GB" sz="2800" dirty="0">
              <a:solidFill>
                <a:schemeClr val="bg1"/>
              </a:solidFill>
            </a:endParaRPr>
          </a:p>
        </p:txBody>
      </p:sp>
      <p:sp>
        <p:nvSpPr>
          <p:cNvPr id="15" name="TextBox 14"/>
          <p:cNvSpPr txBox="1"/>
          <p:nvPr/>
        </p:nvSpPr>
        <p:spPr>
          <a:xfrm>
            <a:off x="3832087" y="5497221"/>
            <a:ext cx="1099953" cy="523220"/>
          </a:xfrm>
          <a:prstGeom prst="rect">
            <a:avLst/>
          </a:prstGeom>
          <a:solidFill>
            <a:srgbClr val="002060"/>
          </a:solidFill>
        </p:spPr>
        <p:txBody>
          <a:bodyPr wrap="square" rtlCol="0">
            <a:spAutoFit/>
          </a:bodyPr>
          <a:lstStyle/>
          <a:p>
            <a:r>
              <a:rPr lang="en-GB" sz="2800" dirty="0" smtClean="0">
                <a:solidFill>
                  <a:schemeClr val="bg1"/>
                </a:solidFill>
              </a:rPr>
              <a:t>Gifts</a:t>
            </a:r>
            <a:endParaRPr lang="en-GB" sz="2800" dirty="0">
              <a:solidFill>
                <a:schemeClr val="bg1"/>
              </a:solidFill>
            </a:endParaRPr>
          </a:p>
        </p:txBody>
      </p:sp>
      <p:sp>
        <p:nvSpPr>
          <p:cNvPr id="16" name="TextBox 15"/>
          <p:cNvSpPr txBox="1"/>
          <p:nvPr/>
        </p:nvSpPr>
        <p:spPr>
          <a:xfrm>
            <a:off x="5165093" y="3058923"/>
            <a:ext cx="1220417" cy="523220"/>
          </a:xfrm>
          <a:prstGeom prst="rect">
            <a:avLst/>
          </a:prstGeom>
          <a:solidFill>
            <a:srgbClr val="002060"/>
          </a:solidFill>
        </p:spPr>
        <p:txBody>
          <a:bodyPr wrap="square" rtlCol="0">
            <a:spAutoFit/>
          </a:bodyPr>
          <a:lstStyle/>
          <a:p>
            <a:r>
              <a:rPr lang="en-GB" sz="2800" dirty="0" smtClean="0">
                <a:solidFill>
                  <a:schemeClr val="bg1"/>
                </a:solidFill>
              </a:rPr>
              <a:t>Prayer</a:t>
            </a:r>
            <a:endParaRPr lang="en-GB" sz="2800" dirty="0">
              <a:solidFill>
                <a:schemeClr val="bg1"/>
              </a:solidFill>
            </a:endParaRPr>
          </a:p>
        </p:txBody>
      </p:sp>
      <p:sp>
        <p:nvSpPr>
          <p:cNvPr id="17" name="TextBox 16"/>
          <p:cNvSpPr txBox="1"/>
          <p:nvPr/>
        </p:nvSpPr>
        <p:spPr>
          <a:xfrm>
            <a:off x="5632483" y="3694903"/>
            <a:ext cx="1099953" cy="523220"/>
          </a:xfrm>
          <a:prstGeom prst="rect">
            <a:avLst/>
          </a:prstGeom>
          <a:solidFill>
            <a:srgbClr val="002060"/>
          </a:solidFill>
        </p:spPr>
        <p:txBody>
          <a:bodyPr wrap="square" rtlCol="0">
            <a:spAutoFit/>
          </a:bodyPr>
          <a:lstStyle/>
          <a:p>
            <a:r>
              <a:rPr lang="en-GB" sz="2800" dirty="0" smtClean="0">
                <a:solidFill>
                  <a:schemeClr val="bg1"/>
                </a:solidFill>
              </a:rPr>
              <a:t>Praise</a:t>
            </a:r>
            <a:endParaRPr lang="en-GB" sz="2800" dirty="0">
              <a:solidFill>
                <a:schemeClr val="bg1"/>
              </a:solidFill>
            </a:endParaRPr>
          </a:p>
        </p:txBody>
      </p:sp>
      <p:sp>
        <p:nvSpPr>
          <p:cNvPr id="18" name="Slide Number Placeholder 17"/>
          <p:cNvSpPr>
            <a:spLocks noGrp="1"/>
          </p:cNvSpPr>
          <p:nvPr>
            <p:ph type="sldNum" sz="quarter" idx="12"/>
          </p:nvPr>
        </p:nvSpPr>
        <p:spPr/>
        <p:txBody>
          <a:bodyPr/>
          <a:lstStyle/>
          <a:p>
            <a:fld id="{DDFF6570-A8F5-4A11-8D7A-57A931195504}" type="slidenum">
              <a:rPr lang="en-GB" smtClean="0"/>
              <a:t>2</a:t>
            </a:fld>
            <a:endParaRPr lang="en-GB"/>
          </a:p>
        </p:txBody>
      </p:sp>
    </p:spTree>
    <p:extLst>
      <p:ext uri="{BB962C8B-B14F-4D97-AF65-F5344CB8AC3E}">
        <p14:creationId xmlns:p14="http://schemas.microsoft.com/office/powerpoint/2010/main" val="249051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0-#ppt_h/2"/>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0-#ppt_w/2"/>
                                          </p:val>
                                        </p:tav>
                                        <p:tav tm="100000">
                                          <p:val>
                                            <p:strVal val="#ppt_x"/>
                                          </p:val>
                                        </p:tav>
                                      </p:tavLst>
                                    </p:anim>
                                    <p:anim calcmode="lin" valueType="num">
                                      <p:cBhvr additive="base">
                                        <p:cTn id="16" dur="500" fill="hold"/>
                                        <p:tgtEl>
                                          <p:spTgt spid="15"/>
                                        </p:tgtEl>
                                        <p:attrNameLst>
                                          <p:attrName>ppt_y</p:attrName>
                                        </p:attrNameLst>
                                      </p:cBhvr>
                                      <p:tavLst>
                                        <p:tav tm="0">
                                          <p:val>
                                            <p:strVal val="#ppt_y"/>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24744"/>
            <a:ext cx="8208912" cy="5616624"/>
          </a:xfrm>
        </p:spPr>
        <p:txBody>
          <a:bodyPr>
            <a:noAutofit/>
          </a:bodyPr>
          <a:lstStyle/>
          <a:p>
            <a:r>
              <a:rPr lang="en-GB" sz="2800" dirty="0" smtClean="0"/>
              <a:t>Early church model – 9 times in Acts</a:t>
            </a:r>
          </a:p>
          <a:p>
            <a:r>
              <a:rPr lang="en-GB" sz="2800" dirty="0" smtClean="0"/>
              <a:t>Acts 4v23-31</a:t>
            </a:r>
          </a:p>
          <a:p>
            <a:pPr lvl="1"/>
            <a:r>
              <a:rPr lang="en-GB" sz="2600" dirty="0" smtClean="0"/>
              <a:t>Praise – “Sovereign Lord, you made the heaven and the earth”  v24</a:t>
            </a:r>
          </a:p>
          <a:p>
            <a:pPr lvl="1"/>
            <a:r>
              <a:rPr lang="en-GB" sz="2600" dirty="0" smtClean="0"/>
              <a:t>Reflecting God’s word back to Him “why do the nations rage” v25-26</a:t>
            </a:r>
          </a:p>
          <a:p>
            <a:pPr lvl="1"/>
            <a:r>
              <a:rPr lang="en-GB" sz="2600" dirty="0" smtClean="0"/>
              <a:t>Seeking  God’s glory not escape “</a:t>
            </a:r>
            <a:r>
              <a:rPr lang="en-GB" sz="2600" dirty="0"/>
              <a:t>Now, Lord, consider their threats and enable your servants to speak with boldness…..</a:t>
            </a:r>
            <a:r>
              <a:rPr lang="en-GB" sz="2600" dirty="0" smtClean="0"/>
              <a:t>perform miraculous signs and wonders through the name of your servant Jesus” v29-30</a:t>
            </a:r>
          </a:p>
          <a:p>
            <a:r>
              <a:rPr lang="en-GB" sz="2800" dirty="0"/>
              <a:t>Act of worship – submission to </a:t>
            </a:r>
            <a:r>
              <a:rPr lang="en-GB" sz="2800" dirty="0" smtClean="0"/>
              <a:t>Sovereignty</a:t>
            </a:r>
            <a:endParaRPr lang="en-GB" sz="3000" dirty="0" smtClean="0"/>
          </a:p>
          <a:p>
            <a:endParaRPr lang="en-GB" sz="3000" dirty="0" smtClean="0"/>
          </a:p>
        </p:txBody>
      </p:sp>
      <p:sp>
        <p:nvSpPr>
          <p:cNvPr id="4" name="Slide Number Placeholder 3"/>
          <p:cNvSpPr>
            <a:spLocks noGrp="1"/>
          </p:cNvSpPr>
          <p:nvPr>
            <p:ph type="sldNum" sz="quarter" idx="12"/>
          </p:nvPr>
        </p:nvSpPr>
        <p:spPr/>
        <p:txBody>
          <a:bodyPr/>
          <a:lstStyle/>
          <a:p>
            <a:fld id="{DDFF6570-A8F5-4A11-8D7A-57A931195504}" type="slidenum">
              <a:rPr lang="en-GB" smtClean="0"/>
              <a:t>3</a:t>
            </a:fld>
            <a:endParaRPr lang="en-GB"/>
          </a:p>
        </p:txBody>
      </p:sp>
      <p:sp>
        <p:nvSpPr>
          <p:cNvPr id="6" name="Title 1"/>
          <p:cNvSpPr>
            <a:spLocks noGrp="1"/>
          </p:cNvSpPr>
          <p:nvPr>
            <p:ph type="title"/>
          </p:nvPr>
        </p:nvSpPr>
        <p:spPr>
          <a:xfrm>
            <a:off x="457200" y="274638"/>
            <a:ext cx="8229600" cy="850106"/>
          </a:xfrm>
          <a:solidFill>
            <a:schemeClr val="tx2">
              <a:lumMod val="75000"/>
            </a:schemeClr>
          </a:solidFill>
        </p:spPr>
        <p:txBody>
          <a:bodyPr>
            <a:normAutofit/>
          </a:bodyPr>
          <a:lstStyle/>
          <a:p>
            <a:r>
              <a:rPr lang="en-GB" dirty="0" smtClean="0">
                <a:solidFill>
                  <a:schemeClr val="bg1"/>
                </a:solidFill>
              </a:rPr>
              <a:t>Corporate Prayer</a:t>
            </a:r>
            <a:endParaRPr lang="en-GB" dirty="0">
              <a:solidFill>
                <a:schemeClr val="bg1"/>
              </a:solidFill>
            </a:endParaRPr>
          </a:p>
        </p:txBody>
      </p:sp>
      <p:sp>
        <p:nvSpPr>
          <p:cNvPr id="5" name="Down Arrow 4"/>
          <p:cNvSpPr/>
          <p:nvPr/>
        </p:nvSpPr>
        <p:spPr>
          <a:xfrm rot="10800000" flipH="1">
            <a:off x="8316416" y="1628800"/>
            <a:ext cx="648072" cy="4536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4344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tx2">
              <a:lumMod val="75000"/>
            </a:schemeClr>
          </a:solidFill>
        </p:spPr>
        <p:txBody>
          <a:bodyPr>
            <a:normAutofit/>
          </a:bodyPr>
          <a:lstStyle/>
          <a:p>
            <a:r>
              <a:rPr lang="en-GB" dirty="0" smtClean="0">
                <a:solidFill>
                  <a:schemeClr val="bg1"/>
                </a:solidFill>
              </a:rPr>
              <a:t>1 Peter 2 v4-6 “a holy priesthood”</a:t>
            </a:r>
            <a:endParaRPr lang="en-GB" dirty="0">
              <a:solidFill>
                <a:schemeClr val="bg1"/>
              </a:solidFill>
            </a:endParaRPr>
          </a:p>
        </p:txBody>
      </p:sp>
      <p:sp>
        <p:nvSpPr>
          <p:cNvPr id="3" name="Content Placeholder 2"/>
          <p:cNvSpPr>
            <a:spLocks noGrp="1"/>
          </p:cNvSpPr>
          <p:nvPr>
            <p:ph idx="1"/>
          </p:nvPr>
        </p:nvSpPr>
        <p:spPr>
          <a:xfrm>
            <a:off x="395536" y="1241376"/>
            <a:ext cx="8208912" cy="5616624"/>
          </a:xfrm>
        </p:spPr>
        <p:txBody>
          <a:bodyPr>
            <a:noAutofit/>
          </a:bodyPr>
          <a:lstStyle/>
          <a:p>
            <a:r>
              <a:rPr lang="en-GB" sz="3000" b="1" baseline="30000" dirty="0"/>
              <a:t> 4 </a:t>
            </a:r>
            <a:r>
              <a:rPr lang="en-GB" sz="3000" dirty="0"/>
              <a:t>As you come to him, the living Stone – rejected by </a:t>
            </a:r>
            <a:r>
              <a:rPr lang="en-GB" sz="3000" dirty="0" smtClean="0"/>
              <a:t>men </a:t>
            </a:r>
            <a:r>
              <a:rPr lang="en-GB" sz="3000" dirty="0"/>
              <a:t>but chosen by God and precious to him – </a:t>
            </a:r>
            <a:r>
              <a:rPr lang="en-GB" sz="3000" b="1" baseline="30000" dirty="0"/>
              <a:t>5 </a:t>
            </a:r>
            <a:r>
              <a:rPr lang="en-GB" sz="3000" dirty="0"/>
              <a:t>you also, like living stones, are being built into a spiritual </a:t>
            </a:r>
            <a:r>
              <a:rPr lang="en-GB" sz="3000" dirty="0" smtClean="0"/>
              <a:t>house</a:t>
            </a:r>
            <a:r>
              <a:rPr lang="en-GB" sz="3000" dirty="0"/>
              <a:t> to be a holy priesthood, offering spiritual sacrifices acceptable to God through Jesus Christ. </a:t>
            </a:r>
            <a:endParaRPr lang="en-GB" sz="3000" dirty="0" smtClean="0"/>
          </a:p>
          <a:p>
            <a:r>
              <a:rPr lang="en-GB" sz="3000" b="1" baseline="30000" dirty="0" smtClean="0"/>
              <a:t>6</a:t>
            </a:r>
            <a:r>
              <a:rPr lang="en-GB" sz="3000" b="1" baseline="30000" dirty="0"/>
              <a:t> </a:t>
            </a:r>
            <a:r>
              <a:rPr lang="en-GB" sz="3000" dirty="0"/>
              <a:t>For in Scripture it says:</a:t>
            </a:r>
          </a:p>
          <a:p>
            <a:pPr lvl="1"/>
            <a:r>
              <a:rPr lang="en-GB" sz="3000" dirty="0"/>
              <a:t>‘See, I lay a stone in Zion</a:t>
            </a:r>
            <a:r>
              <a:rPr lang="en-GB" sz="3000" dirty="0" smtClean="0"/>
              <a:t>,</a:t>
            </a:r>
            <a:r>
              <a:rPr lang="en-GB" sz="3000" dirty="0"/>
              <a:t> a chosen and precious </a:t>
            </a:r>
            <a:r>
              <a:rPr lang="en-GB" sz="3000" dirty="0" smtClean="0"/>
              <a:t>cornerstone,  and </a:t>
            </a:r>
            <a:r>
              <a:rPr lang="en-GB" sz="3000" dirty="0"/>
              <a:t>the one who trusts in </a:t>
            </a:r>
            <a:r>
              <a:rPr lang="en-GB" sz="3000" dirty="0" smtClean="0"/>
              <a:t>him</a:t>
            </a:r>
            <a:r>
              <a:rPr lang="en-GB" sz="3000" dirty="0"/>
              <a:t> will never be put to shame</a:t>
            </a:r>
            <a:r>
              <a:rPr lang="en-GB" sz="3000" dirty="0" smtClean="0"/>
              <a:t>.’</a:t>
            </a:r>
          </a:p>
        </p:txBody>
      </p:sp>
      <p:sp>
        <p:nvSpPr>
          <p:cNvPr id="4" name="Slide Number Placeholder 3"/>
          <p:cNvSpPr>
            <a:spLocks noGrp="1"/>
          </p:cNvSpPr>
          <p:nvPr>
            <p:ph type="sldNum" sz="quarter" idx="12"/>
          </p:nvPr>
        </p:nvSpPr>
        <p:spPr/>
        <p:txBody>
          <a:bodyPr/>
          <a:lstStyle/>
          <a:p>
            <a:fld id="{DDFF6570-A8F5-4A11-8D7A-57A931195504}" type="slidenum">
              <a:rPr lang="en-GB" smtClean="0"/>
              <a:t>4</a:t>
            </a:fld>
            <a:endParaRPr lang="en-GB"/>
          </a:p>
        </p:txBody>
      </p:sp>
    </p:spTree>
    <p:extLst>
      <p:ext uri="{BB962C8B-B14F-4D97-AF65-F5344CB8AC3E}">
        <p14:creationId xmlns:p14="http://schemas.microsoft.com/office/powerpoint/2010/main" val="133027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241376"/>
            <a:ext cx="8208912" cy="5616624"/>
          </a:xfrm>
        </p:spPr>
        <p:txBody>
          <a:bodyPr>
            <a:noAutofit/>
          </a:bodyPr>
          <a:lstStyle/>
          <a:p>
            <a:r>
              <a:rPr lang="en-GB" sz="3000" b="1" baseline="30000" dirty="0" smtClean="0"/>
              <a:t>7</a:t>
            </a:r>
            <a:r>
              <a:rPr lang="en-GB" sz="3000" b="1" baseline="30000" dirty="0"/>
              <a:t> </a:t>
            </a:r>
            <a:r>
              <a:rPr lang="en-GB" sz="3000" dirty="0"/>
              <a:t>Now to you who believe, this stone is precious. But to those who do not believe,</a:t>
            </a:r>
          </a:p>
          <a:p>
            <a:pPr lvl="1"/>
            <a:r>
              <a:rPr lang="en-GB" sz="3000" dirty="0"/>
              <a:t>‘The stone the builders </a:t>
            </a:r>
            <a:r>
              <a:rPr lang="en-GB" sz="3000" dirty="0" smtClean="0"/>
              <a:t>rejected</a:t>
            </a:r>
            <a:r>
              <a:rPr lang="en-GB" sz="3000" dirty="0"/>
              <a:t> has become the cornerstone</a:t>
            </a:r>
            <a:r>
              <a:rPr lang="en-GB" sz="3000" dirty="0" smtClean="0"/>
              <a:t>,’</a:t>
            </a:r>
            <a:endParaRPr lang="en-GB" sz="3000" dirty="0"/>
          </a:p>
          <a:p>
            <a:r>
              <a:rPr lang="en-GB" sz="3000" b="1" baseline="30000" dirty="0"/>
              <a:t>8 </a:t>
            </a:r>
            <a:r>
              <a:rPr lang="en-GB" sz="3000" dirty="0"/>
              <a:t>and,</a:t>
            </a:r>
          </a:p>
          <a:p>
            <a:pPr lvl="1"/>
            <a:r>
              <a:rPr lang="en-GB" sz="3000" dirty="0"/>
              <a:t>‘A stone that causes people to </a:t>
            </a:r>
            <a:r>
              <a:rPr lang="en-GB" sz="3000" dirty="0" smtClean="0"/>
              <a:t>stumble</a:t>
            </a:r>
            <a:r>
              <a:rPr lang="en-GB" sz="3000" dirty="0"/>
              <a:t> and a rock that makes them fall</a:t>
            </a:r>
            <a:r>
              <a:rPr lang="en-GB" sz="3000" dirty="0" smtClean="0"/>
              <a:t>.’</a:t>
            </a:r>
            <a:endParaRPr lang="en-GB" sz="3000" dirty="0"/>
          </a:p>
          <a:p>
            <a:r>
              <a:rPr lang="en-GB" sz="3000" dirty="0"/>
              <a:t>They stumble because they disobey the message – which is also what they were destined for</a:t>
            </a:r>
            <a:r>
              <a:rPr lang="en-GB" sz="3000" dirty="0" smtClean="0"/>
              <a:t>.</a:t>
            </a:r>
          </a:p>
        </p:txBody>
      </p:sp>
      <p:sp>
        <p:nvSpPr>
          <p:cNvPr id="4" name="Slide Number Placeholder 3"/>
          <p:cNvSpPr>
            <a:spLocks noGrp="1"/>
          </p:cNvSpPr>
          <p:nvPr>
            <p:ph type="sldNum" sz="quarter" idx="12"/>
          </p:nvPr>
        </p:nvSpPr>
        <p:spPr/>
        <p:txBody>
          <a:bodyPr/>
          <a:lstStyle/>
          <a:p>
            <a:fld id="{DDFF6570-A8F5-4A11-8D7A-57A931195504}" type="slidenum">
              <a:rPr lang="en-GB" smtClean="0"/>
              <a:t>5</a:t>
            </a:fld>
            <a:endParaRPr lang="en-GB"/>
          </a:p>
        </p:txBody>
      </p:sp>
      <p:sp>
        <p:nvSpPr>
          <p:cNvPr id="6" name="Title 1"/>
          <p:cNvSpPr>
            <a:spLocks noGrp="1"/>
          </p:cNvSpPr>
          <p:nvPr>
            <p:ph type="title"/>
          </p:nvPr>
        </p:nvSpPr>
        <p:spPr>
          <a:xfrm>
            <a:off x="457200" y="274638"/>
            <a:ext cx="8229600" cy="850106"/>
          </a:xfrm>
          <a:solidFill>
            <a:schemeClr val="tx2">
              <a:lumMod val="75000"/>
            </a:schemeClr>
          </a:solidFill>
        </p:spPr>
        <p:txBody>
          <a:bodyPr>
            <a:normAutofit/>
          </a:bodyPr>
          <a:lstStyle/>
          <a:p>
            <a:r>
              <a:rPr lang="en-GB" dirty="0" smtClean="0">
                <a:solidFill>
                  <a:schemeClr val="bg1"/>
                </a:solidFill>
              </a:rPr>
              <a:t>1 Peter 2 v4-10 “a holy priesthood”</a:t>
            </a:r>
            <a:endParaRPr lang="en-GB" dirty="0">
              <a:solidFill>
                <a:schemeClr val="bg1"/>
              </a:solidFill>
            </a:endParaRPr>
          </a:p>
        </p:txBody>
      </p:sp>
    </p:spTree>
    <p:extLst>
      <p:ext uri="{BB962C8B-B14F-4D97-AF65-F5344CB8AC3E}">
        <p14:creationId xmlns:p14="http://schemas.microsoft.com/office/powerpoint/2010/main" val="1609322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340768"/>
            <a:ext cx="8352928" cy="5616624"/>
          </a:xfrm>
        </p:spPr>
        <p:txBody>
          <a:bodyPr>
            <a:noAutofit/>
          </a:bodyPr>
          <a:lstStyle/>
          <a:p>
            <a:r>
              <a:rPr lang="en-GB" sz="3000" b="1" baseline="30000" dirty="0" smtClean="0"/>
              <a:t>9 </a:t>
            </a:r>
            <a:r>
              <a:rPr lang="en-GB" sz="3000" dirty="0" smtClean="0"/>
              <a:t>But you are a chosen people, </a:t>
            </a:r>
            <a:r>
              <a:rPr lang="en-GB" sz="3000" b="1" dirty="0" smtClean="0"/>
              <a:t>a royal priesthood</a:t>
            </a:r>
            <a:r>
              <a:rPr lang="en-GB" sz="3000" dirty="0" smtClean="0"/>
              <a:t>, a holy nation, God’s special possession, </a:t>
            </a:r>
            <a:r>
              <a:rPr lang="en-GB" sz="3000" b="1" dirty="0" smtClean="0"/>
              <a:t>that you may declare the praises of him who called you out of darkness into his wonderful light. </a:t>
            </a:r>
          </a:p>
          <a:p>
            <a:r>
              <a:rPr lang="en-GB" sz="3000" b="1" baseline="30000" dirty="0" smtClean="0"/>
              <a:t>10 </a:t>
            </a:r>
            <a:r>
              <a:rPr lang="en-GB" sz="3000" dirty="0" smtClean="0"/>
              <a:t>Once you were not a people, but now you are the people of God; once you had not received mercy, but now you have received mercy.</a:t>
            </a:r>
          </a:p>
          <a:p>
            <a:endParaRPr lang="en-GB" sz="3000" dirty="0" smtClean="0"/>
          </a:p>
        </p:txBody>
      </p:sp>
      <p:sp>
        <p:nvSpPr>
          <p:cNvPr id="4" name="Slide Number Placeholder 3"/>
          <p:cNvSpPr>
            <a:spLocks noGrp="1"/>
          </p:cNvSpPr>
          <p:nvPr>
            <p:ph type="sldNum" sz="quarter" idx="12"/>
          </p:nvPr>
        </p:nvSpPr>
        <p:spPr/>
        <p:txBody>
          <a:bodyPr/>
          <a:lstStyle/>
          <a:p>
            <a:fld id="{DDFF6570-A8F5-4A11-8D7A-57A931195504}" type="slidenum">
              <a:rPr lang="en-GB" smtClean="0"/>
              <a:t>6</a:t>
            </a:fld>
            <a:endParaRPr lang="en-GB"/>
          </a:p>
        </p:txBody>
      </p:sp>
      <p:sp>
        <p:nvSpPr>
          <p:cNvPr id="6" name="Title 1"/>
          <p:cNvSpPr>
            <a:spLocks noGrp="1"/>
          </p:cNvSpPr>
          <p:nvPr>
            <p:ph type="title"/>
          </p:nvPr>
        </p:nvSpPr>
        <p:spPr>
          <a:xfrm>
            <a:off x="457200" y="274638"/>
            <a:ext cx="8229600" cy="850106"/>
          </a:xfrm>
          <a:solidFill>
            <a:schemeClr val="tx2">
              <a:lumMod val="75000"/>
            </a:schemeClr>
          </a:solidFill>
        </p:spPr>
        <p:txBody>
          <a:bodyPr>
            <a:normAutofit/>
          </a:bodyPr>
          <a:lstStyle/>
          <a:p>
            <a:r>
              <a:rPr lang="en-GB" dirty="0" smtClean="0">
                <a:solidFill>
                  <a:schemeClr val="bg1"/>
                </a:solidFill>
              </a:rPr>
              <a:t>1 Peter 2 v4-10 “a holy priesthood”</a:t>
            </a:r>
            <a:endParaRPr lang="en-GB" dirty="0">
              <a:solidFill>
                <a:schemeClr val="bg1"/>
              </a:solidFill>
            </a:endParaRPr>
          </a:p>
        </p:txBody>
      </p:sp>
    </p:spTree>
    <p:extLst>
      <p:ext uri="{BB962C8B-B14F-4D97-AF65-F5344CB8AC3E}">
        <p14:creationId xmlns:p14="http://schemas.microsoft.com/office/powerpoint/2010/main" val="359806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58249"/>
            <a:ext cx="8352928" cy="5616624"/>
          </a:xfrm>
        </p:spPr>
        <p:txBody>
          <a:bodyPr>
            <a:noAutofit/>
          </a:bodyPr>
          <a:lstStyle/>
          <a:p>
            <a:r>
              <a:rPr lang="en-GB" sz="3000" dirty="0" smtClean="0">
                <a:solidFill>
                  <a:srgbClr val="FF0000"/>
                </a:solidFill>
              </a:rPr>
              <a:t>Wrong understanding – </a:t>
            </a:r>
          </a:p>
          <a:p>
            <a:pPr lvl="1"/>
            <a:r>
              <a:rPr lang="en-GB" dirty="0" smtClean="0"/>
              <a:t>“Join us for dynamic teaching to set you on the right path, and inspiring worship where you can meet with God and receive the energy you need to be a mover and shaker in today’s world” </a:t>
            </a:r>
          </a:p>
          <a:p>
            <a:pPr lvl="1"/>
            <a:r>
              <a:rPr lang="en-GB" dirty="0" smtClean="0"/>
              <a:t>Saying music leads us into God’s presence</a:t>
            </a:r>
          </a:p>
          <a:p>
            <a:pPr lvl="2"/>
            <a:r>
              <a:rPr lang="en-GB" dirty="0"/>
              <a:t>We are “seated… with him in the heavenly realms in Christ Jesus” </a:t>
            </a:r>
            <a:r>
              <a:rPr lang="en-GB" dirty="0" err="1"/>
              <a:t>Eph</a:t>
            </a:r>
            <a:r>
              <a:rPr lang="en-GB" dirty="0"/>
              <a:t> 2v6  </a:t>
            </a:r>
            <a:endParaRPr lang="en-GB" dirty="0" smtClean="0"/>
          </a:p>
          <a:p>
            <a:pPr lvl="1"/>
            <a:r>
              <a:rPr lang="en-GB" dirty="0" smtClean="0"/>
              <a:t>A view that the Holy Spirit speaks to our spirit </a:t>
            </a:r>
            <a:r>
              <a:rPr lang="en-GB" b="1" u="sng" dirty="0" smtClean="0"/>
              <a:t>only</a:t>
            </a:r>
            <a:r>
              <a:rPr lang="en-GB" dirty="0" smtClean="0"/>
              <a:t> when we sing.</a:t>
            </a:r>
          </a:p>
          <a:p>
            <a:pPr lvl="2"/>
            <a:r>
              <a:rPr lang="en-GB" dirty="0" smtClean="0"/>
              <a:t>“the sword of the Spirit, which is the word of God” </a:t>
            </a:r>
            <a:r>
              <a:rPr lang="en-GB" dirty="0" err="1"/>
              <a:t>Eph</a:t>
            </a:r>
            <a:r>
              <a:rPr lang="en-GB" dirty="0"/>
              <a:t> 6v17 </a:t>
            </a:r>
            <a:endParaRPr lang="en-GB" sz="3000" dirty="0" smtClean="0"/>
          </a:p>
          <a:p>
            <a:endParaRPr lang="en-GB" sz="3000" dirty="0" smtClean="0"/>
          </a:p>
        </p:txBody>
      </p:sp>
      <p:sp>
        <p:nvSpPr>
          <p:cNvPr id="4" name="Slide Number Placeholder 3"/>
          <p:cNvSpPr>
            <a:spLocks noGrp="1"/>
          </p:cNvSpPr>
          <p:nvPr>
            <p:ph type="sldNum" sz="quarter" idx="12"/>
          </p:nvPr>
        </p:nvSpPr>
        <p:spPr/>
        <p:txBody>
          <a:bodyPr/>
          <a:lstStyle/>
          <a:p>
            <a:fld id="{DDFF6570-A8F5-4A11-8D7A-57A931195504}" type="slidenum">
              <a:rPr lang="en-GB" smtClean="0"/>
              <a:t>7</a:t>
            </a:fld>
            <a:endParaRPr lang="en-GB"/>
          </a:p>
        </p:txBody>
      </p:sp>
      <p:sp>
        <p:nvSpPr>
          <p:cNvPr id="6" name="Title 1"/>
          <p:cNvSpPr>
            <a:spLocks noGrp="1"/>
          </p:cNvSpPr>
          <p:nvPr>
            <p:ph type="title"/>
          </p:nvPr>
        </p:nvSpPr>
        <p:spPr>
          <a:xfrm>
            <a:off x="827584" y="260648"/>
            <a:ext cx="7283152" cy="850106"/>
          </a:xfrm>
          <a:solidFill>
            <a:schemeClr val="tx2">
              <a:lumMod val="75000"/>
            </a:schemeClr>
          </a:solidFill>
        </p:spPr>
        <p:txBody>
          <a:bodyPr>
            <a:normAutofit/>
          </a:bodyPr>
          <a:lstStyle/>
          <a:p>
            <a:r>
              <a:rPr lang="en-GB" dirty="0" smtClean="0">
                <a:solidFill>
                  <a:schemeClr val="bg1"/>
                </a:solidFill>
              </a:rPr>
              <a:t>Sung praise - Dangers</a:t>
            </a:r>
            <a:endParaRPr lang="en-GB" dirty="0">
              <a:solidFill>
                <a:schemeClr val="bg1"/>
              </a:solidFill>
            </a:endParaRPr>
          </a:p>
        </p:txBody>
      </p:sp>
    </p:spTree>
    <p:extLst>
      <p:ext uri="{BB962C8B-B14F-4D97-AF65-F5344CB8AC3E}">
        <p14:creationId xmlns:p14="http://schemas.microsoft.com/office/powerpoint/2010/main" val="4234121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58249"/>
            <a:ext cx="8352928" cy="5616624"/>
          </a:xfrm>
        </p:spPr>
        <p:txBody>
          <a:bodyPr>
            <a:noAutofit/>
          </a:bodyPr>
          <a:lstStyle/>
          <a:p>
            <a:r>
              <a:rPr lang="en-GB" sz="3000" dirty="0" smtClean="0">
                <a:solidFill>
                  <a:srgbClr val="FF0000"/>
                </a:solidFill>
              </a:rPr>
              <a:t>Correcting a wrong understanding – </a:t>
            </a:r>
          </a:p>
          <a:p>
            <a:pPr lvl="1"/>
            <a:r>
              <a:rPr lang="en-GB" dirty="0" smtClean="0"/>
              <a:t>We are always in God’s presence</a:t>
            </a:r>
          </a:p>
          <a:p>
            <a:pPr lvl="1"/>
            <a:r>
              <a:rPr lang="en-GB" dirty="0" smtClean="0"/>
              <a:t>The Holy Spirit works and speaks through the Bible</a:t>
            </a:r>
          </a:p>
          <a:p>
            <a:r>
              <a:rPr lang="en-GB" dirty="0" smtClean="0">
                <a:solidFill>
                  <a:srgbClr val="FF0000"/>
                </a:solidFill>
              </a:rPr>
              <a:t>Wrong emphasis– </a:t>
            </a:r>
          </a:p>
          <a:p>
            <a:pPr lvl="1"/>
            <a:r>
              <a:rPr lang="en-GB" dirty="0" smtClean="0"/>
              <a:t>Seek experience/a buzz</a:t>
            </a:r>
          </a:p>
          <a:p>
            <a:pPr lvl="1"/>
            <a:r>
              <a:rPr lang="en-GB" dirty="0" smtClean="0"/>
              <a:t>Exalt the musician who delivers the buzz</a:t>
            </a:r>
          </a:p>
          <a:p>
            <a:pPr lvl="1"/>
            <a:r>
              <a:rPr lang="en-GB" dirty="0" smtClean="0"/>
              <a:t>Assurance built on feelings not on the finished work of Christ</a:t>
            </a:r>
            <a:endParaRPr lang="en-GB" sz="3000" dirty="0" smtClean="0"/>
          </a:p>
        </p:txBody>
      </p:sp>
      <p:sp>
        <p:nvSpPr>
          <p:cNvPr id="4" name="Slide Number Placeholder 3"/>
          <p:cNvSpPr>
            <a:spLocks noGrp="1"/>
          </p:cNvSpPr>
          <p:nvPr>
            <p:ph type="sldNum" sz="quarter" idx="12"/>
          </p:nvPr>
        </p:nvSpPr>
        <p:spPr/>
        <p:txBody>
          <a:bodyPr/>
          <a:lstStyle/>
          <a:p>
            <a:fld id="{DDFF6570-A8F5-4A11-8D7A-57A931195504}" type="slidenum">
              <a:rPr lang="en-GB" smtClean="0"/>
              <a:t>8</a:t>
            </a:fld>
            <a:endParaRPr lang="en-GB"/>
          </a:p>
        </p:txBody>
      </p:sp>
      <p:sp>
        <p:nvSpPr>
          <p:cNvPr id="6" name="Title 1"/>
          <p:cNvSpPr>
            <a:spLocks noGrp="1"/>
          </p:cNvSpPr>
          <p:nvPr>
            <p:ph type="title"/>
          </p:nvPr>
        </p:nvSpPr>
        <p:spPr>
          <a:xfrm>
            <a:off x="827584" y="260648"/>
            <a:ext cx="7283152" cy="850106"/>
          </a:xfrm>
          <a:solidFill>
            <a:schemeClr val="tx2">
              <a:lumMod val="75000"/>
            </a:schemeClr>
          </a:solidFill>
        </p:spPr>
        <p:txBody>
          <a:bodyPr>
            <a:normAutofit/>
          </a:bodyPr>
          <a:lstStyle/>
          <a:p>
            <a:r>
              <a:rPr lang="en-GB" dirty="0" smtClean="0">
                <a:solidFill>
                  <a:schemeClr val="bg1"/>
                </a:solidFill>
              </a:rPr>
              <a:t>Sung praise - Dangers</a:t>
            </a:r>
            <a:endParaRPr lang="en-GB" dirty="0">
              <a:solidFill>
                <a:schemeClr val="bg1"/>
              </a:solidFill>
            </a:endParaRPr>
          </a:p>
        </p:txBody>
      </p:sp>
    </p:spTree>
    <p:extLst>
      <p:ext uri="{BB962C8B-B14F-4D97-AF65-F5344CB8AC3E}">
        <p14:creationId xmlns:p14="http://schemas.microsoft.com/office/powerpoint/2010/main" val="1449437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58249"/>
            <a:ext cx="8352928" cy="5616624"/>
          </a:xfrm>
        </p:spPr>
        <p:txBody>
          <a:bodyPr>
            <a:noAutofit/>
          </a:bodyPr>
          <a:lstStyle/>
          <a:p>
            <a:r>
              <a:rPr lang="en-GB" sz="3000" dirty="0" smtClean="0">
                <a:solidFill>
                  <a:srgbClr val="FF0000"/>
                </a:solidFill>
              </a:rPr>
              <a:t>Correcting a wrong understanding – </a:t>
            </a:r>
          </a:p>
          <a:p>
            <a:pPr lvl="1"/>
            <a:r>
              <a:rPr lang="en-GB" dirty="0" smtClean="0"/>
              <a:t>We are always in God’s presence</a:t>
            </a:r>
          </a:p>
          <a:p>
            <a:pPr lvl="1"/>
            <a:r>
              <a:rPr lang="en-GB" dirty="0" smtClean="0"/>
              <a:t>The Holy Spirit works and speaks through the Bible</a:t>
            </a:r>
          </a:p>
          <a:p>
            <a:r>
              <a:rPr lang="en-GB" dirty="0" smtClean="0">
                <a:solidFill>
                  <a:srgbClr val="FF0000"/>
                </a:solidFill>
              </a:rPr>
              <a:t>Rejecting a wrong emphasis– </a:t>
            </a:r>
          </a:p>
          <a:p>
            <a:pPr lvl="1"/>
            <a:r>
              <a:rPr lang="en-GB" dirty="0" smtClean="0"/>
              <a:t>Prioritising hearing the Word over a buzz</a:t>
            </a:r>
          </a:p>
          <a:p>
            <a:r>
              <a:rPr lang="en-GB" dirty="0" smtClean="0">
                <a:solidFill>
                  <a:srgbClr val="FF0000"/>
                </a:solidFill>
              </a:rPr>
              <a:t>Avoiding a wrong outcome-</a:t>
            </a:r>
          </a:p>
          <a:p>
            <a:pPr lvl="1"/>
            <a:r>
              <a:rPr lang="en-GB" dirty="0" smtClean="0"/>
              <a:t>Division – dismissing other peoples preferences</a:t>
            </a:r>
          </a:p>
          <a:p>
            <a:pPr lvl="1"/>
            <a:r>
              <a:rPr lang="en-GB" dirty="0"/>
              <a:t>L</a:t>
            </a:r>
            <a:r>
              <a:rPr lang="en-GB" dirty="0" smtClean="0"/>
              <a:t>ove/edification is the rule</a:t>
            </a:r>
            <a:r>
              <a:rPr lang="en-GB" sz="3000" dirty="0" smtClean="0"/>
              <a:t> </a:t>
            </a:r>
          </a:p>
          <a:p>
            <a:endParaRPr lang="en-GB" sz="3000" dirty="0" smtClean="0"/>
          </a:p>
        </p:txBody>
      </p:sp>
      <p:sp>
        <p:nvSpPr>
          <p:cNvPr id="4" name="Slide Number Placeholder 3"/>
          <p:cNvSpPr>
            <a:spLocks noGrp="1"/>
          </p:cNvSpPr>
          <p:nvPr>
            <p:ph type="sldNum" sz="quarter" idx="12"/>
          </p:nvPr>
        </p:nvSpPr>
        <p:spPr/>
        <p:txBody>
          <a:bodyPr/>
          <a:lstStyle/>
          <a:p>
            <a:fld id="{DDFF6570-A8F5-4A11-8D7A-57A931195504}" type="slidenum">
              <a:rPr lang="en-GB" smtClean="0"/>
              <a:t>9</a:t>
            </a:fld>
            <a:endParaRPr lang="en-GB"/>
          </a:p>
        </p:txBody>
      </p:sp>
      <p:sp>
        <p:nvSpPr>
          <p:cNvPr id="6" name="Title 1"/>
          <p:cNvSpPr>
            <a:spLocks noGrp="1"/>
          </p:cNvSpPr>
          <p:nvPr>
            <p:ph type="title"/>
          </p:nvPr>
        </p:nvSpPr>
        <p:spPr>
          <a:xfrm>
            <a:off x="827584" y="260648"/>
            <a:ext cx="7283152" cy="850106"/>
          </a:xfrm>
          <a:solidFill>
            <a:schemeClr val="tx2">
              <a:lumMod val="75000"/>
            </a:schemeClr>
          </a:solidFill>
        </p:spPr>
        <p:txBody>
          <a:bodyPr>
            <a:normAutofit/>
          </a:bodyPr>
          <a:lstStyle/>
          <a:p>
            <a:r>
              <a:rPr lang="en-GB" dirty="0" smtClean="0">
                <a:solidFill>
                  <a:schemeClr val="bg1"/>
                </a:solidFill>
              </a:rPr>
              <a:t>Sung praise - Dangers</a:t>
            </a:r>
            <a:endParaRPr lang="en-GB" dirty="0">
              <a:solidFill>
                <a:schemeClr val="bg1"/>
              </a:solidFill>
            </a:endParaRPr>
          </a:p>
        </p:txBody>
      </p:sp>
    </p:spTree>
    <p:extLst>
      <p:ext uri="{BB962C8B-B14F-4D97-AF65-F5344CB8AC3E}">
        <p14:creationId xmlns:p14="http://schemas.microsoft.com/office/powerpoint/2010/main" val="66836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7129</TotalTime>
  <Words>777</Words>
  <Application>Microsoft Office PowerPoint</Application>
  <PresentationFormat>On-screen Show (4:3)</PresentationFormat>
  <Paragraphs>145</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Purpose of meeting</vt:lpstr>
      <vt:lpstr>3 D model of church services </vt:lpstr>
      <vt:lpstr>Corporate Prayer</vt:lpstr>
      <vt:lpstr>1 Peter 2 v4-6 “a holy priesthood”</vt:lpstr>
      <vt:lpstr>1 Peter 2 v4-10 “a holy priesthood”</vt:lpstr>
      <vt:lpstr>1 Peter 2 v4-10 “a holy priesthood”</vt:lpstr>
      <vt:lpstr>Sung praise - Dangers</vt:lpstr>
      <vt:lpstr>Sung praise - Dangers</vt:lpstr>
      <vt:lpstr>Sung praise - Dangers</vt:lpstr>
      <vt:lpstr>Sung praise - Delights</vt:lpstr>
      <vt:lpstr>Sung praise - Delights</vt:lpstr>
      <vt:lpstr>Sung praise - Delights</vt:lpstr>
      <vt:lpstr>Sung praise - Delights</vt:lpstr>
      <vt:lpstr>Sung praise - Delights</vt:lpstr>
      <vt:lpstr>Sung praise - Delights</vt:lpstr>
      <vt:lpstr>Sung praise - Delights</vt:lpstr>
      <vt:lpstr>Sung praise - Delights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together Worship (sermon 4)</dc:title>
  <dc:creator>User</dc:creator>
  <cp:lastModifiedBy>Sound Team</cp:lastModifiedBy>
  <cp:revision>78</cp:revision>
  <dcterms:created xsi:type="dcterms:W3CDTF">2014-11-14T12:07:13Z</dcterms:created>
  <dcterms:modified xsi:type="dcterms:W3CDTF">2015-01-11T12:00:06Z</dcterms:modified>
</cp:coreProperties>
</file>